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1" r:id="rId2"/>
    <p:sldId id="299" r:id="rId3"/>
    <p:sldId id="280" r:id="rId4"/>
    <p:sldId id="281" r:id="rId5"/>
    <p:sldId id="283" r:id="rId6"/>
    <p:sldId id="282" r:id="rId7"/>
    <p:sldId id="284" r:id="rId8"/>
    <p:sldId id="286" r:id="rId9"/>
    <p:sldId id="285" r:id="rId10"/>
    <p:sldId id="287" r:id="rId11"/>
    <p:sldId id="288" r:id="rId12"/>
    <p:sldId id="289" r:id="rId13"/>
    <p:sldId id="298" r:id="rId14"/>
    <p:sldId id="297" r:id="rId15"/>
    <p:sldId id="296" r:id="rId16"/>
    <p:sldId id="295" r:id="rId17"/>
    <p:sldId id="293" r:id="rId18"/>
    <p:sldId id="294" r:id="rId19"/>
    <p:sldId id="292" r:id="rId20"/>
    <p:sldId id="300" r:id="rId21"/>
    <p:sldId id="276" r:id="rId22"/>
    <p:sldId id="291" r:id="rId23"/>
    <p:sldId id="290"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50" d="100"/>
          <a:sy n="50" d="100"/>
        </p:scale>
        <p:origin x="1284"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26AA7-3635-8B7D-61B1-E439D2314D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A309EDA-EE2C-1A5E-3FC5-6283194417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77A9E8C-19E7-D9D4-4D65-DC686D61CAE0}"/>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5" name="Footer Placeholder 4">
            <a:extLst>
              <a:ext uri="{FF2B5EF4-FFF2-40B4-BE49-F238E27FC236}">
                <a16:creationId xmlns:a16="http://schemas.microsoft.com/office/drawing/2014/main" id="{84C90E66-4ABD-DB1E-416A-EDE244988F8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F1AA59-80CA-F50B-D9CD-2363BD58D3CC}"/>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571520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E42C8-60B2-7181-0147-5C3A6A9046B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3964100-7760-D7D0-6A95-958F3C0704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4B0C7B-5D74-C30B-1FC4-4BA56CED1DA7}"/>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5" name="Footer Placeholder 4">
            <a:extLst>
              <a:ext uri="{FF2B5EF4-FFF2-40B4-BE49-F238E27FC236}">
                <a16:creationId xmlns:a16="http://schemas.microsoft.com/office/drawing/2014/main" id="{4117128B-B004-13E9-4B9B-3EC42A03F3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AD2893-5288-D8D5-7894-F9D69AEBD6D0}"/>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20575983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0A5C1D-45D2-E5F1-581E-6770338D413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1D76C52-434D-9290-3001-0C525E343A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4DB55A2-B2D3-3249-077D-EA5900EFB822}"/>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5" name="Footer Placeholder 4">
            <a:extLst>
              <a:ext uri="{FF2B5EF4-FFF2-40B4-BE49-F238E27FC236}">
                <a16:creationId xmlns:a16="http://schemas.microsoft.com/office/drawing/2014/main" id="{50AE8DE8-0655-CAF4-4A33-AB7656040C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E0EE0B-49A7-4207-3727-78EA21A65CC1}"/>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2564716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B2EA4-6971-9358-09DF-9F79F237AFB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0DD72B9-06B2-B255-B5ED-81B47F804B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747D69-D006-2BD3-E87B-21C964D34CBC}"/>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5" name="Footer Placeholder 4">
            <a:extLst>
              <a:ext uri="{FF2B5EF4-FFF2-40B4-BE49-F238E27FC236}">
                <a16:creationId xmlns:a16="http://schemas.microsoft.com/office/drawing/2014/main" id="{FBC0E3F5-E464-3657-4916-F7D72246F85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C1DF03-0038-87AA-E7C8-A640EAB8E25A}"/>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2108929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E5281-CF87-46D1-6468-586E3DAF23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8C14EF8-66E9-9A5F-FBBD-80ABB3BE0F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DA93C6-248A-175B-0384-0F75C7916790}"/>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5" name="Footer Placeholder 4">
            <a:extLst>
              <a:ext uri="{FF2B5EF4-FFF2-40B4-BE49-F238E27FC236}">
                <a16:creationId xmlns:a16="http://schemas.microsoft.com/office/drawing/2014/main" id="{176D59C6-4115-8B2E-E693-FF506906152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D81D542-F501-2306-269E-19B7F9FA03F8}"/>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3807778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CC393-2F44-FA01-EE21-1CBD55BA325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2C19CFB-D8FB-ACB4-5FC8-6715D63CEE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C0BA9FB-BD16-18EF-D8EA-99DB93F25E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B4EDEF8-B5E7-BD0D-603C-77EFB68BB123}"/>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6" name="Footer Placeholder 5">
            <a:extLst>
              <a:ext uri="{FF2B5EF4-FFF2-40B4-BE49-F238E27FC236}">
                <a16:creationId xmlns:a16="http://schemas.microsoft.com/office/drawing/2014/main" id="{762C256B-FBA8-29EE-3099-019771C2F2E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ABE38CC-D427-BB04-868B-4626AD20ECAB}"/>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2508292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C6683-FB8A-31F7-D407-A22CAA04B3E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003D439-3C38-3C82-1447-04710779EF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ECB23F-17C9-9D9F-5E32-21E9EEAE4C8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CDAC56F-923C-072E-A715-D46D9F51F3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7A0E03-C0BD-3A1A-35D5-07FC9A5C9B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627611E-9C9E-FFDD-64DD-1F19DE414EFB}"/>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8" name="Footer Placeholder 7">
            <a:extLst>
              <a:ext uri="{FF2B5EF4-FFF2-40B4-BE49-F238E27FC236}">
                <a16:creationId xmlns:a16="http://schemas.microsoft.com/office/drawing/2014/main" id="{F4B47E31-84DF-2952-4C1F-BFA1739AA43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49DC6DB-F839-261C-C754-8955B0080D2A}"/>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1869524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F4A23-000A-C309-4596-53F4EFBEC23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D46B48E-6117-1808-9CBF-FBBBA09B0D66}"/>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4" name="Footer Placeholder 3">
            <a:extLst>
              <a:ext uri="{FF2B5EF4-FFF2-40B4-BE49-F238E27FC236}">
                <a16:creationId xmlns:a16="http://schemas.microsoft.com/office/drawing/2014/main" id="{E6317F2B-8551-BD6D-943E-B12E054032E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E06A732-13AE-ADF3-5275-39C3BC1171D1}"/>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3233872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E20DEC-CAB9-FAC8-81BA-EC3A2587B994}"/>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3" name="Footer Placeholder 2">
            <a:extLst>
              <a:ext uri="{FF2B5EF4-FFF2-40B4-BE49-F238E27FC236}">
                <a16:creationId xmlns:a16="http://schemas.microsoft.com/office/drawing/2014/main" id="{9F959DEC-9299-71A8-9426-5E03E945CC3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008339D-15BE-CE47-F9D9-E2A712F8C3AB}"/>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2190175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A34D3-69FD-A8C4-6A74-E651815800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0C88D51-FDA8-F0AA-C6E0-2A09125AA3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1013666-8C41-1FBA-CE52-B0D6EBA993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00D0B0-5795-64F9-DDC4-4CDFBCC6119F}"/>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6" name="Footer Placeholder 5">
            <a:extLst>
              <a:ext uri="{FF2B5EF4-FFF2-40B4-BE49-F238E27FC236}">
                <a16:creationId xmlns:a16="http://schemas.microsoft.com/office/drawing/2014/main" id="{95E46F82-222B-D36D-C263-A4AD992B80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8B4ABD3-E629-E885-2D18-3B6EC070CFB8}"/>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293672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1A752-F618-0B34-98DF-A58C05D7CA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8A558A6-F932-5392-BDF0-E83EFFE55D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C8090FA-AEE5-79E4-8754-87CA708A3B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4F19D1-1A98-0266-D6EE-8B1F492F87C5}"/>
              </a:ext>
            </a:extLst>
          </p:cNvPr>
          <p:cNvSpPr>
            <a:spLocks noGrp="1"/>
          </p:cNvSpPr>
          <p:nvPr>
            <p:ph type="dt" sz="half" idx="10"/>
          </p:nvPr>
        </p:nvSpPr>
        <p:spPr/>
        <p:txBody>
          <a:bodyPr/>
          <a:lstStyle/>
          <a:p>
            <a:fld id="{5DCFE173-A0B0-4A0D-A349-6AD8CDC468EB}" type="datetimeFigureOut">
              <a:rPr lang="en-IN" smtClean="0"/>
              <a:t>14-09-2023</a:t>
            </a:fld>
            <a:endParaRPr lang="en-IN"/>
          </a:p>
        </p:txBody>
      </p:sp>
      <p:sp>
        <p:nvSpPr>
          <p:cNvPr id="6" name="Footer Placeholder 5">
            <a:extLst>
              <a:ext uri="{FF2B5EF4-FFF2-40B4-BE49-F238E27FC236}">
                <a16:creationId xmlns:a16="http://schemas.microsoft.com/office/drawing/2014/main" id="{6FC844B5-0D0C-8A3E-E0FF-DCF796EC96A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10BC2A-3206-6204-2665-36BCE1541A81}"/>
              </a:ext>
            </a:extLst>
          </p:cNvPr>
          <p:cNvSpPr>
            <a:spLocks noGrp="1"/>
          </p:cNvSpPr>
          <p:nvPr>
            <p:ph type="sldNum" sz="quarter" idx="12"/>
          </p:nvPr>
        </p:nvSpPr>
        <p:spPr/>
        <p:txBody>
          <a:bodyPr/>
          <a:lstStyle/>
          <a:p>
            <a:fld id="{BFC905FB-A95C-4595-8127-EB0A4A06B77C}" type="slidenum">
              <a:rPr lang="en-IN" smtClean="0"/>
              <a:t>‹#›</a:t>
            </a:fld>
            <a:endParaRPr lang="en-IN"/>
          </a:p>
        </p:txBody>
      </p:sp>
    </p:spTree>
    <p:extLst>
      <p:ext uri="{BB962C8B-B14F-4D97-AF65-F5344CB8AC3E}">
        <p14:creationId xmlns:p14="http://schemas.microsoft.com/office/powerpoint/2010/main" val="2832307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E610CE-2367-41CE-3167-0ACB909127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344A4FE-4570-E2A3-DFD0-63B4F8AF9E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5D876E-D643-23E7-2689-1251F6E9B2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CFE173-A0B0-4A0D-A349-6AD8CDC468EB}" type="datetimeFigureOut">
              <a:rPr lang="en-IN" smtClean="0"/>
              <a:t>14-09-2023</a:t>
            </a:fld>
            <a:endParaRPr lang="en-IN"/>
          </a:p>
        </p:txBody>
      </p:sp>
      <p:sp>
        <p:nvSpPr>
          <p:cNvPr id="5" name="Footer Placeholder 4">
            <a:extLst>
              <a:ext uri="{FF2B5EF4-FFF2-40B4-BE49-F238E27FC236}">
                <a16:creationId xmlns:a16="http://schemas.microsoft.com/office/drawing/2014/main" id="{BB3C317E-55B0-B14F-50AA-66249D01AC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76838D8-CC74-7697-E359-619014F291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C905FB-A95C-4595-8127-EB0A4A06B77C}" type="slidenum">
              <a:rPr lang="en-IN" smtClean="0"/>
              <a:t>‹#›</a:t>
            </a:fld>
            <a:endParaRPr lang="en-IN"/>
          </a:p>
        </p:txBody>
      </p:sp>
    </p:spTree>
    <p:extLst>
      <p:ext uri="{BB962C8B-B14F-4D97-AF65-F5344CB8AC3E}">
        <p14:creationId xmlns:p14="http://schemas.microsoft.com/office/powerpoint/2010/main" val="2313272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s://pixabay.com/en/icon-microphone-voice-message-1968243/"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devopedia.org/machine-learning-in-python"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0924-8D1D-D065-7D7A-A7D0EC99D1BA}"/>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B0417CDB-4A9C-7C5D-7E5D-E7BC996A40D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7999"/>
          </a:xfrm>
        </p:spPr>
      </p:pic>
      <p:sp>
        <p:nvSpPr>
          <p:cNvPr id="6" name="TextBox 5">
            <a:extLst>
              <a:ext uri="{FF2B5EF4-FFF2-40B4-BE49-F238E27FC236}">
                <a16:creationId xmlns:a16="http://schemas.microsoft.com/office/drawing/2014/main" id="{848F27D0-9E55-7105-4D14-9E9648C97A31}"/>
              </a:ext>
            </a:extLst>
          </p:cNvPr>
          <p:cNvSpPr txBox="1"/>
          <p:nvPr/>
        </p:nvSpPr>
        <p:spPr>
          <a:xfrm>
            <a:off x="1574800" y="2667000"/>
            <a:ext cx="10248900" cy="1107996"/>
          </a:xfrm>
          <a:prstGeom prst="rect">
            <a:avLst/>
          </a:prstGeom>
          <a:noFill/>
        </p:spPr>
        <p:txBody>
          <a:bodyPr wrap="square" rtlCol="0">
            <a:spAutoFit/>
          </a:bodyPr>
          <a:lstStyle/>
          <a:p>
            <a:pPr algn="just"/>
            <a:r>
              <a:rPr lang="en-US" sz="4000" b="1" i="1" dirty="0">
                <a:solidFill>
                  <a:schemeClr val="bg1"/>
                </a:solidFill>
                <a:effectLst/>
              </a:rPr>
              <a:t>MAYA   :  Magical AI, Your Assistant</a:t>
            </a:r>
          </a:p>
          <a:p>
            <a:pPr algn="just"/>
            <a:r>
              <a:rPr lang="en-US" sz="2600" i="1" dirty="0">
                <a:solidFill>
                  <a:schemeClr val="bg1"/>
                </a:solidFill>
              </a:rPr>
              <a:t>“Revolutionizing  The Way We Interact With Technology”</a:t>
            </a:r>
            <a:endParaRPr lang="en-IN" sz="2600" i="1" dirty="0">
              <a:solidFill>
                <a:schemeClr val="bg1"/>
              </a:solidFill>
            </a:endParaRPr>
          </a:p>
        </p:txBody>
      </p:sp>
      <p:pic>
        <p:nvPicPr>
          <p:cNvPr id="7" name="Picture 6">
            <a:extLst>
              <a:ext uri="{FF2B5EF4-FFF2-40B4-BE49-F238E27FC236}">
                <a16:creationId xmlns:a16="http://schemas.microsoft.com/office/drawing/2014/main" id="{6C6617C3-DBB6-D0FA-765C-B7D03522B9CB}"/>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0299700" y="5159296"/>
            <a:ext cx="1282700" cy="1282700"/>
          </a:xfrm>
          <a:prstGeom prst="rect">
            <a:avLst/>
          </a:prstGeom>
        </p:spPr>
      </p:pic>
    </p:spTree>
    <p:extLst>
      <p:ext uri="{BB962C8B-B14F-4D97-AF65-F5344CB8AC3E}">
        <p14:creationId xmlns:p14="http://schemas.microsoft.com/office/powerpoint/2010/main" val="5816481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AE8673-BE8F-DE5D-C6B5-97A3821527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68"/>
            <a:ext cx="12167972" cy="7406234"/>
          </a:xfrm>
          <a:prstGeom prst="rect">
            <a:avLst/>
          </a:prstGeom>
        </p:spPr>
      </p:pic>
      <p:sp>
        <p:nvSpPr>
          <p:cNvPr id="4" name="TextBox 3">
            <a:extLst>
              <a:ext uri="{FF2B5EF4-FFF2-40B4-BE49-F238E27FC236}">
                <a16:creationId xmlns:a16="http://schemas.microsoft.com/office/drawing/2014/main" id="{D23DDE95-B423-21FC-E19D-5D5D9B0C354C}"/>
              </a:ext>
            </a:extLst>
          </p:cNvPr>
          <p:cNvSpPr txBox="1"/>
          <p:nvPr/>
        </p:nvSpPr>
        <p:spPr>
          <a:xfrm>
            <a:off x="349134" y="-448887"/>
            <a:ext cx="7631084" cy="6571030"/>
          </a:xfrm>
          <a:prstGeom prst="rect">
            <a:avLst/>
          </a:prstGeom>
          <a:noFill/>
        </p:spPr>
        <p:txBody>
          <a:bodyPr wrap="square" rtlCol="0">
            <a:spAutoFit/>
          </a:bodyPr>
          <a:lstStyle/>
          <a:p>
            <a:pPr algn="just">
              <a:lnSpc>
                <a:spcPct val="300000"/>
              </a:lnSpc>
            </a:pPr>
            <a:r>
              <a:rPr lang="en-US" sz="4000" b="1" i="0" u="sng" dirty="0">
                <a:solidFill>
                  <a:schemeClr val="bg1"/>
                </a:solidFill>
                <a:effectLst/>
              </a:rPr>
              <a:t>Functionality Overview </a:t>
            </a:r>
            <a:r>
              <a:rPr lang="en-US" sz="1200" i="0" u="sng" dirty="0">
                <a:solidFill>
                  <a:schemeClr val="bg1"/>
                </a:solidFill>
                <a:effectLst/>
              </a:rPr>
              <a:t>.</a:t>
            </a:r>
          </a:p>
          <a:p>
            <a:pPr algn="just">
              <a:lnSpc>
                <a:spcPct val="300000"/>
              </a:lnSpc>
            </a:pPr>
            <a:endParaRPr lang="en-US" sz="1200" i="0" u="sng" dirty="0">
              <a:solidFill>
                <a:schemeClr val="bg1"/>
              </a:solidFill>
              <a:effectLst/>
            </a:endParaRPr>
          </a:p>
          <a:p>
            <a:pPr marL="720000" indent="-457200" algn="just">
              <a:spcAft>
                <a:spcPts val="1500"/>
              </a:spcAft>
              <a:buAutoNum type="arabicPeriod"/>
            </a:pPr>
            <a:r>
              <a:rPr lang="en-US" sz="2400" b="1" i="0" u="sng" dirty="0">
                <a:solidFill>
                  <a:schemeClr val="bg1"/>
                </a:solidFill>
                <a:effectLst/>
              </a:rPr>
              <a:t>Say Date and Time :</a:t>
            </a:r>
            <a:r>
              <a:rPr lang="en-US" sz="2400" b="0" i="0" dirty="0">
                <a:solidFill>
                  <a:schemeClr val="bg1"/>
                </a:solidFill>
                <a:effectLst/>
              </a:rPr>
              <a:t>- When the user says "What's the  date?" or "Tell me the time," the voice assistant responds with the current date and time.- The code uses Python's datetime module to retrieve the date and time </a:t>
            </a:r>
          </a:p>
          <a:p>
            <a:pPr marL="720000" indent="-457200" algn="just">
              <a:spcAft>
                <a:spcPts val="1500"/>
              </a:spcAft>
              <a:buAutoNum type="arabicPeriod"/>
            </a:pPr>
            <a:r>
              <a:rPr lang="en-US" sz="2400" b="1" i="0" u="sng" dirty="0">
                <a:solidFill>
                  <a:schemeClr val="bg1"/>
                </a:solidFill>
                <a:effectLst/>
              </a:rPr>
              <a:t>Answer General Questions :</a:t>
            </a:r>
            <a:r>
              <a:rPr lang="en-US" sz="2400" b="0" i="0" dirty="0">
                <a:solidFill>
                  <a:schemeClr val="bg1"/>
                </a:solidFill>
                <a:effectLst/>
              </a:rPr>
              <a:t>- The voice assistant is capable of answering general questions posed by the user. </a:t>
            </a:r>
          </a:p>
          <a:p>
            <a:pPr marL="720000" indent="-457200" algn="just">
              <a:spcAft>
                <a:spcPts val="1500"/>
              </a:spcAft>
              <a:buAutoNum type="arabicPeriod"/>
            </a:pPr>
            <a:r>
              <a:rPr lang="en-US" sz="2400" b="1" i="0" u="sng" dirty="0">
                <a:solidFill>
                  <a:schemeClr val="bg1"/>
                </a:solidFill>
                <a:effectLst/>
              </a:rPr>
              <a:t>Open Applications :</a:t>
            </a:r>
            <a:r>
              <a:rPr lang="en-US" sz="2400" b="0" i="0" dirty="0">
                <a:solidFill>
                  <a:schemeClr val="bg1"/>
                </a:solidFill>
                <a:effectLst/>
              </a:rPr>
              <a:t>- Users can open various apps like Microsoft Word, PowerPoint, Excel etc...</a:t>
            </a:r>
          </a:p>
        </p:txBody>
      </p:sp>
      <p:pic>
        <p:nvPicPr>
          <p:cNvPr id="6" name="Picture 5">
            <a:extLst>
              <a:ext uri="{FF2B5EF4-FFF2-40B4-BE49-F238E27FC236}">
                <a16:creationId xmlns:a16="http://schemas.microsoft.com/office/drawing/2014/main" id="{AF508CD5-86EA-A837-432F-5B34E47B7E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44742" y="-13569"/>
            <a:ext cx="3323230" cy="7367265"/>
          </a:xfrm>
          <a:prstGeom prst="rect">
            <a:avLst/>
          </a:prstGeom>
        </p:spPr>
      </p:pic>
    </p:spTree>
    <p:extLst>
      <p:ext uri="{BB962C8B-B14F-4D97-AF65-F5344CB8AC3E}">
        <p14:creationId xmlns:p14="http://schemas.microsoft.com/office/powerpoint/2010/main" val="1505654301"/>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35BDC4-1BE9-9F90-E47B-B9442462F5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38776"/>
            <a:ext cx="12226852" cy="7396776"/>
          </a:xfrm>
          <a:prstGeom prst="rect">
            <a:avLst/>
          </a:prstGeom>
        </p:spPr>
      </p:pic>
      <p:sp>
        <p:nvSpPr>
          <p:cNvPr id="4" name="TextBox 3">
            <a:extLst>
              <a:ext uri="{FF2B5EF4-FFF2-40B4-BE49-F238E27FC236}">
                <a16:creationId xmlns:a16="http://schemas.microsoft.com/office/drawing/2014/main" id="{2200C0DD-4145-F74E-3247-B3B27D3F04C6}"/>
              </a:ext>
            </a:extLst>
          </p:cNvPr>
          <p:cNvSpPr txBox="1"/>
          <p:nvPr/>
        </p:nvSpPr>
        <p:spPr>
          <a:xfrm>
            <a:off x="3556000" y="746353"/>
            <a:ext cx="7873999" cy="5032147"/>
          </a:xfrm>
          <a:prstGeom prst="rect">
            <a:avLst/>
          </a:prstGeom>
          <a:noFill/>
        </p:spPr>
        <p:txBody>
          <a:bodyPr wrap="square" rtlCol="0">
            <a:spAutoFit/>
          </a:bodyPr>
          <a:lstStyle/>
          <a:p>
            <a:pPr marL="144000" algn="just">
              <a:spcBef>
                <a:spcPts val="200"/>
              </a:spcBef>
              <a:spcAft>
                <a:spcPts val="1900"/>
              </a:spcAft>
            </a:pPr>
            <a:r>
              <a:rPr lang="en-US" sz="2400" b="0" i="0" dirty="0">
                <a:solidFill>
                  <a:schemeClr val="bg1"/>
                </a:solidFill>
                <a:effectLst/>
              </a:rPr>
              <a:t>﻿ </a:t>
            </a:r>
            <a:r>
              <a:rPr lang="en-US" sz="2600" b="0" i="0" dirty="0">
                <a:solidFill>
                  <a:schemeClr val="bg1"/>
                </a:solidFill>
                <a:effectLst/>
              </a:rPr>
              <a:t>4. </a:t>
            </a:r>
            <a:r>
              <a:rPr lang="en-US" sz="2600" b="1" i="0" u="sng" dirty="0">
                <a:solidFill>
                  <a:schemeClr val="bg1"/>
                </a:solidFill>
                <a:effectLst/>
              </a:rPr>
              <a:t>Search in Wikipedia   :</a:t>
            </a:r>
            <a:r>
              <a:rPr lang="en-US" sz="2600" b="0" i="0" dirty="0">
                <a:solidFill>
                  <a:schemeClr val="bg1"/>
                </a:solidFill>
                <a:effectLst/>
              </a:rPr>
              <a:t>- </a:t>
            </a:r>
            <a:r>
              <a:rPr lang="en-US" sz="2600" dirty="0">
                <a:solidFill>
                  <a:schemeClr val="bg1"/>
                </a:solidFill>
              </a:rPr>
              <a:t>  </a:t>
            </a:r>
            <a:r>
              <a:rPr lang="en-US" sz="2600" b="0" i="0" dirty="0">
                <a:solidFill>
                  <a:schemeClr val="bg1"/>
                </a:solidFill>
                <a:effectLst/>
              </a:rPr>
              <a:t>The voice assistant can   search for information in Wikipedia. It performs web scraping to retrieve data from the Wikipedia website </a:t>
            </a:r>
          </a:p>
          <a:p>
            <a:pPr marL="144000" algn="just">
              <a:spcBef>
                <a:spcPts val="200"/>
              </a:spcBef>
              <a:spcAft>
                <a:spcPts val="1900"/>
              </a:spcAft>
            </a:pPr>
            <a:r>
              <a:rPr lang="en-US" sz="2600" b="0" i="0" dirty="0">
                <a:solidFill>
                  <a:schemeClr val="bg1"/>
                </a:solidFill>
                <a:effectLst/>
              </a:rPr>
              <a:t>5. </a:t>
            </a:r>
            <a:r>
              <a:rPr lang="en-US" sz="2600" b="1" i="0" u="sng" dirty="0">
                <a:solidFill>
                  <a:schemeClr val="bg1"/>
                </a:solidFill>
                <a:effectLst/>
              </a:rPr>
              <a:t>Search in YouTube and Google  :</a:t>
            </a:r>
            <a:r>
              <a:rPr lang="en-US" sz="2600" b="0" i="0" dirty="0">
                <a:solidFill>
                  <a:schemeClr val="bg1"/>
                </a:solidFill>
                <a:effectLst/>
              </a:rPr>
              <a:t>-  Users can initiate web searches and find YouTube videos through voice commands.-The voice assistant likely sends search queries to search engines like Google or YouTube's API to retrieve results. </a:t>
            </a:r>
          </a:p>
          <a:p>
            <a:pPr marL="144000" algn="just">
              <a:spcBef>
                <a:spcPts val="200"/>
              </a:spcBef>
              <a:spcAft>
                <a:spcPts val="1900"/>
              </a:spcAft>
            </a:pPr>
            <a:r>
              <a:rPr lang="en-US" sz="2600" b="0" i="0" dirty="0">
                <a:solidFill>
                  <a:schemeClr val="bg1"/>
                </a:solidFill>
                <a:effectLst/>
              </a:rPr>
              <a:t>6. </a:t>
            </a:r>
            <a:r>
              <a:rPr lang="en-US" sz="2600" b="1" i="0" u="sng" dirty="0">
                <a:solidFill>
                  <a:schemeClr val="bg1"/>
                </a:solidFill>
                <a:effectLst/>
              </a:rPr>
              <a:t>Change System Background  :</a:t>
            </a:r>
            <a:r>
              <a:rPr lang="en-US" sz="2600" b="0" i="0" dirty="0">
                <a:solidFill>
                  <a:schemeClr val="bg1"/>
                </a:solidFill>
                <a:effectLst/>
              </a:rPr>
              <a:t>-  The assistant allows users to change the system's desktop background or wallpaper using voice commands. </a:t>
            </a:r>
            <a:endParaRPr lang="en-IN" sz="2600" dirty="0">
              <a:solidFill>
                <a:schemeClr val="bg1"/>
              </a:solidFill>
            </a:endParaRPr>
          </a:p>
        </p:txBody>
      </p:sp>
      <p:pic>
        <p:nvPicPr>
          <p:cNvPr id="6" name="Picture 5">
            <a:extLst>
              <a:ext uri="{FF2B5EF4-FFF2-40B4-BE49-F238E27FC236}">
                <a16:creationId xmlns:a16="http://schemas.microsoft.com/office/drawing/2014/main" id="{F9F71865-7DB1-9924-1712-76996868A6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9198" y="746353"/>
            <a:ext cx="1088115" cy="1113130"/>
          </a:xfrm>
          <a:prstGeom prst="rect">
            <a:avLst/>
          </a:prstGeom>
        </p:spPr>
      </p:pic>
      <p:pic>
        <p:nvPicPr>
          <p:cNvPr id="8" name="Picture 7">
            <a:extLst>
              <a:ext uri="{FF2B5EF4-FFF2-40B4-BE49-F238E27FC236}">
                <a16:creationId xmlns:a16="http://schemas.microsoft.com/office/drawing/2014/main" id="{F918CFE8-A400-1DE5-5DDE-07AE6383EF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9198" y="2579725"/>
            <a:ext cx="1395603" cy="1129773"/>
          </a:xfrm>
          <a:prstGeom prst="rect">
            <a:avLst/>
          </a:prstGeom>
        </p:spPr>
      </p:pic>
      <p:pic>
        <p:nvPicPr>
          <p:cNvPr id="10" name="Picture 9">
            <a:extLst>
              <a:ext uri="{FF2B5EF4-FFF2-40B4-BE49-F238E27FC236}">
                <a16:creationId xmlns:a16="http://schemas.microsoft.com/office/drawing/2014/main" id="{8167AC2B-9CF9-97E5-167F-14EE4D507B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05454" y="4252421"/>
            <a:ext cx="1395602" cy="1265503"/>
          </a:xfrm>
          <a:prstGeom prst="rect">
            <a:avLst/>
          </a:prstGeom>
        </p:spPr>
      </p:pic>
    </p:spTree>
    <p:extLst>
      <p:ext uri="{BB962C8B-B14F-4D97-AF65-F5344CB8AC3E}">
        <p14:creationId xmlns:p14="http://schemas.microsoft.com/office/powerpoint/2010/main" val="134850112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1890E8-558B-D18F-5BEA-263611B152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4260"/>
            <a:ext cx="12192000" cy="7262260"/>
          </a:xfrm>
          <a:prstGeom prst="rect">
            <a:avLst/>
          </a:prstGeom>
        </p:spPr>
      </p:pic>
      <p:sp>
        <p:nvSpPr>
          <p:cNvPr id="4" name="TextBox 3">
            <a:extLst>
              <a:ext uri="{FF2B5EF4-FFF2-40B4-BE49-F238E27FC236}">
                <a16:creationId xmlns:a16="http://schemas.microsoft.com/office/drawing/2014/main" id="{0809F446-3524-816E-A2DC-96CC664F5E46}"/>
              </a:ext>
            </a:extLst>
          </p:cNvPr>
          <p:cNvSpPr txBox="1"/>
          <p:nvPr/>
        </p:nvSpPr>
        <p:spPr>
          <a:xfrm>
            <a:off x="1016000" y="800100"/>
            <a:ext cx="6438900" cy="5006499"/>
          </a:xfrm>
          <a:prstGeom prst="rect">
            <a:avLst/>
          </a:prstGeom>
          <a:noFill/>
        </p:spPr>
        <p:txBody>
          <a:bodyPr wrap="square" rtlCol="0">
            <a:spAutoFit/>
          </a:bodyPr>
          <a:lstStyle/>
          <a:p>
            <a:pPr algn="just">
              <a:spcAft>
                <a:spcPts val="2000"/>
              </a:spcAft>
            </a:pPr>
            <a:r>
              <a:rPr lang="en-US" sz="2600" b="1" i="0" u="sng" dirty="0">
                <a:solidFill>
                  <a:schemeClr val="bg1"/>
                </a:solidFill>
                <a:effectLst/>
              </a:rPr>
              <a:t>7. Play Music :</a:t>
            </a:r>
            <a:r>
              <a:rPr lang="en-US" sz="2600" b="0" i="0" dirty="0">
                <a:solidFill>
                  <a:schemeClr val="bg1"/>
                </a:solidFill>
                <a:effectLst/>
              </a:rPr>
              <a:t>- 11/ Users can request the voice assistant to play music.- the code interact with a music player application to play music. </a:t>
            </a:r>
          </a:p>
          <a:p>
            <a:pPr algn="just">
              <a:spcAft>
                <a:spcPts val="2000"/>
              </a:spcAft>
            </a:pPr>
            <a:r>
              <a:rPr lang="en-US" sz="2600" b="1" i="0" u="sng" dirty="0">
                <a:solidFill>
                  <a:schemeClr val="bg1"/>
                </a:solidFill>
                <a:effectLst/>
              </a:rPr>
              <a:t>8. Empty Recycle Bin</a:t>
            </a:r>
            <a:r>
              <a:rPr lang="en-US" sz="2600" b="0" i="0" dirty="0">
                <a:solidFill>
                  <a:schemeClr val="bg1"/>
                </a:solidFill>
                <a:effectLst/>
              </a:rPr>
              <a:t> :- The assistant provides a way to empty the Recycle Bin or Trash on the system. It use system-specific commands to delete files in the Recycle Bin. </a:t>
            </a:r>
          </a:p>
          <a:p>
            <a:pPr algn="just">
              <a:spcAft>
                <a:spcPts val="2000"/>
              </a:spcAft>
            </a:pPr>
            <a:r>
              <a:rPr lang="en-US" sz="2600" b="1" i="0" u="sng" dirty="0">
                <a:solidFill>
                  <a:schemeClr val="bg1"/>
                </a:solidFill>
                <a:effectLst/>
              </a:rPr>
              <a:t>9. Say Jokes :</a:t>
            </a:r>
            <a:r>
              <a:rPr lang="en-US" sz="2600" b="0" i="0" dirty="0">
                <a:solidFill>
                  <a:schemeClr val="bg1"/>
                </a:solidFill>
                <a:effectLst/>
              </a:rPr>
              <a:t>- The voice assistant can tell jokes when requested, it fetch jokes from an inbuilt library "</a:t>
            </a:r>
            <a:r>
              <a:rPr lang="en-US" sz="2600" b="0" i="0" dirty="0" err="1">
                <a:solidFill>
                  <a:schemeClr val="bg1"/>
                </a:solidFill>
                <a:effectLst/>
              </a:rPr>
              <a:t>pyjokes</a:t>
            </a:r>
            <a:r>
              <a:rPr lang="en-US" sz="2600" b="0" i="0" dirty="0">
                <a:solidFill>
                  <a:schemeClr val="bg1"/>
                </a:solidFill>
                <a:effectLst/>
              </a:rPr>
              <a:t>" </a:t>
            </a:r>
            <a:endParaRPr lang="en-IN" sz="2600" dirty="0">
              <a:solidFill>
                <a:schemeClr val="bg1"/>
              </a:solidFill>
            </a:endParaRPr>
          </a:p>
        </p:txBody>
      </p:sp>
      <p:pic>
        <p:nvPicPr>
          <p:cNvPr id="6" name="Picture 5">
            <a:extLst>
              <a:ext uri="{FF2B5EF4-FFF2-40B4-BE49-F238E27FC236}">
                <a16:creationId xmlns:a16="http://schemas.microsoft.com/office/drawing/2014/main" id="{F19FD895-9BE7-3CF1-4356-6BC4341191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1199" y="517847"/>
            <a:ext cx="1724474" cy="1318716"/>
          </a:xfrm>
          <a:prstGeom prst="rect">
            <a:avLst/>
          </a:prstGeom>
        </p:spPr>
      </p:pic>
      <p:pic>
        <p:nvPicPr>
          <p:cNvPr id="8" name="Picture 7">
            <a:extLst>
              <a:ext uri="{FF2B5EF4-FFF2-40B4-BE49-F238E27FC236}">
                <a16:creationId xmlns:a16="http://schemas.microsoft.com/office/drawing/2014/main" id="{C250EF26-464A-04DE-8C6A-704364AA23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07052" y="2279456"/>
            <a:ext cx="1172768" cy="1149544"/>
          </a:xfrm>
          <a:prstGeom prst="rect">
            <a:avLst/>
          </a:prstGeom>
        </p:spPr>
      </p:pic>
      <p:pic>
        <p:nvPicPr>
          <p:cNvPr id="10" name="Picture 9">
            <a:extLst>
              <a:ext uri="{FF2B5EF4-FFF2-40B4-BE49-F238E27FC236}">
                <a16:creationId xmlns:a16="http://schemas.microsoft.com/office/drawing/2014/main" id="{883C8442-6BC8-1949-143B-675FB398D9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07052" y="3884439"/>
            <a:ext cx="1670374" cy="1318716"/>
          </a:xfrm>
          <a:prstGeom prst="rect">
            <a:avLst/>
          </a:prstGeom>
        </p:spPr>
      </p:pic>
    </p:spTree>
    <p:extLst>
      <p:ext uri="{BB962C8B-B14F-4D97-AF65-F5344CB8AC3E}">
        <p14:creationId xmlns:p14="http://schemas.microsoft.com/office/powerpoint/2010/main" val="1596903521"/>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9FF588-0E6A-E508-5047-DB73FD24E1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69"/>
            <a:ext cx="12192000" cy="6885137"/>
          </a:xfrm>
          <a:prstGeom prst="rect">
            <a:avLst/>
          </a:prstGeom>
        </p:spPr>
      </p:pic>
      <p:pic>
        <p:nvPicPr>
          <p:cNvPr id="6" name="Picture 5">
            <a:extLst>
              <a:ext uri="{FF2B5EF4-FFF2-40B4-BE49-F238E27FC236}">
                <a16:creationId xmlns:a16="http://schemas.microsoft.com/office/drawing/2014/main" id="{54BC808D-2BB1-8203-4CD9-A48F67A12086}"/>
              </a:ext>
            </a:extLst>
          </p:cNvPr>
          <p:cNvPicPr>
            <a:picLocks noChangeAspect="1"/>
          </p:cNvPicPr>
          <p:nvPr/>
        </p:nvPicPr>
        <p:blipFill>
          <a:blip r:embed="rId3"/>
          <a:stretch>
            <a:fillRect/>
          </a:stretch>
        </p:blipFill>
        <p:spPr>
          <a:xfrm>
            <a:off x="9614262" y="2632823"/>
            <a:ext cx="926306" cy="1047504"/>
          </a:xfrm>
          <a:prstGeom prst="rect">
            <a:avLst/>
          </a:prstGeom>
        </p:spPr>
      </p:pic>
      <p:pic>
        <p:nvPicPr>
          <p:cNvPr id="8" name="Picture 7">
            <a:extLst>
              <a:ext uri="{FF2B5EF4-FFF2-40B4-BE49-F238E27FC236}">
                <a16:creationId xmlns:a16="http://schemas.microsoft.com/office/drawing/2014/main" id="{3595600D-592E-F7A6-289B-889C2E64CA56}"/>
              </a:ext>
            </a:extLst>
          </p:cNvPr>
          <p:cNvPicPr>
            <a:picLocks noChangeAspect="1"/>
          </p:cNvPicPr>
          <p:nvPr/>
        </p:nvPicPr>
        <p:blipFill>
          <a:blip r:embed="rId4"/>
          <a:stretch>
            <a:fillRect/>
          </a:stretch>
        </p:blipFill>
        <p:spPr>
          <a:xfrm>
            <a:off x="9554928" y="4496233"/>
            <a:ext cx="1254323" cy="1228725"/>
          </a:xfrm>
          <a:prstGeom prst="rect">
            <a:avLst/>
          </a:prstGeom>
        </p:spPr>
      </p:pic>
      <p:pic>
        <p:nvPicPr>
          <p:cNvPr id="12" name="Picture 11">
            <a:extLst>
              <a:ext uri="{FF2B5EF4-FFF2-40B4-BE49-F238E27FC236}">
                <a16:creationId xmlns:a16="http://schemas.microsoft.com/office/drawing/2014/main" id="{BA0E06BF-BB8C-B0DB-DFE9-F8D1C657371C}"/>
              </a:ext>
            </a:extLst>
          </p:cNvPr>
          <p:cNvPicPr>
            <a:picLocks noChangeAspect="1"/>
          </p:cNvPicPr>
          <p:nvPr/>
        </p:nvPicPr>
        <p:blipFill>
          <a:blip r:embed="rId5"/>
          <a:stretch>
            <a:fillRect/>
          </a:stretch>
        </p:blipFill>
        <p:spPr>
          <a:xfrm>
            <a:off x="9424159" y="885607"/>
            <a:ext cx="1306512" cy="1228725"/>
          </a:xfrm>
          <a:prstGeom prst="rect">
            <a:avLst/>
          </a:prstGeom>
        </p:spPr>
      </p:pic>
      <p:sp>
        <p:nvSpPr>
          <p:cNvPr id="13" name="TextBox 12">
            <a:extLst>
              <a:ext uri="{FF2B5EF4-FFF2-40B4-BE49-F238E27FC236}">
                <a16:creationId xmlns:a16="http://schemas.microsoft.com/office/drawing/2014/main" id="{399AB13F-4495-9455-2717-4889AF7051AB}"/>
              </a:ext>
            </a:extLst>
          </p:cNvPr>
          <p:cNvSpPr txBox="1"/>
          <p:nvPr/>
        </p:nvSpPr>
        <p:spPr>
          <a:xfrm>
            <a:off x="812800" y="711200"/>
            <a:ext cx="8064500" cy="5247590"/>
          </a:xfrm>
          <a:prstGeom prst="rect">
            <a:avLst/>
          </a:prstGeom>
          <a:noFill/>
        </p:spPr>
        <p:txBody>
          <a:bodyPr wrap="square" rtlCol="0">
            <a:spAutoFit/>
          </a:bodyPr>
          <a:lstStyle/>
          <a:p>
            <a:pPr algn="just">
              <a:spcAft>
                <a:spcPts val="2000"/>
              </a:spcAft>
            </a:pPr>
            <a:r>
              <a:rPr lang="en-US" sz="2500" b="0" i="0" dirty="0">
                <a:solidFill>
                  <a:schemeClr val="bg1"/>
                </a:solidFill>
                <a:effectLst/>
              </a:rPr>
              <a:t>10. </a:t>
            </a:r>
            <a:r>
              <a:rPr lang="en-US" sz="2500" b="1" i="0" u="sng" dirty="0">
                <a:solidFill>
                  <a:schemeClr val="bg1"/>
                </a:solidFill>
                <a:effectLst/>
              </a:rPr>
              <a:t>Say Current System Battery Level </a:t>
            </a:r>
            <a:r>
              <a:rPr lang="en-US" sz="2500" b="0" i="0" dirty="0">
                <a:solidFill>
                  <a:schemeClr val="bg1"/>
                </a:solidFill>
                <a:effectLst/>
              </a:rPr>
              <a:t>– </a:t>
            </a:r>
          </a:p>
          <a:p>
            <a:pPr algn="just">
              <a:spcAft>
                <a:spcPts val="2000"/>
              </a:spcAft>
            </a:pPr>
            <a:r>
              <a:rPr lang="en-US" sz="2500" b="0" i="0" dirty="0">
                <a:solidFill>
                  <a:schemeClr val="bg1"/>
                </a:solidFill>
                <a:effectLst/>
              </a:rPr>
              <a:t>The assistant reports the current battery level of the user's device. This functionality likely involves querying the system for battery status information. </a:t>
            </a:r>
          </a:p>
          <a:p>
            <a:pPr algn="just">
              <a:spcAft>
                <a:spcPts val="2000"/>
              </a:spcAft>
            </a:pPr>
            <a:r>
              <a:rPr lang="en-US" sz="2500" b="0" i="0" dirty="0">
                <a:solidFill>
                  <a:schemeClr val="bg1"/>
                </a:solidFill>
                <a:effectLst/>
              </a:rPr>
              <a:t>11. </a:t>
            </a:r>
            <a:r>
              <a:rPr lang="en-US" sz="2500" b="1" i="0" u="sng" dirty="0">
                <a:solidFill>
                  <a:schemeClr val="bg1"/>
                </a:solidFill>
                <a:effectLst/>
              </a:rPr>
              <a:t>Say Internet Speed </a:t>
            </a:r>
            <a:r>
              <a:rPr lang="en-US" sz="2500" b="0" i="0" dirty="0">
                <a:solidFill>
                  <a:schemeClr val="bg1"/>
                </a:solidFill>
                <a:effectLst/>
              </a:rPr>
              <a:t>– </a:t>
            </a:r>
          </a:p>
          <a:p>
            <a:pPr algn="just">
              <a:spcAft>
                <a:spcPts val="2000"/>
              </a:spcAft>
            </a:pPr>
            <a:r>
              <a:rPr lang="en-US" sz="2500" b="0" i="0" dirty="0">
                <a:solidFill>
                  <a:schemeClr val="bg1"/>
                </a:solidFill>
                <a:effectLst/>
              </a:rPr>
              <a:t>The assistant can inform the user about their current internet speed.</a:t>
            </a:r>
          </a:p>
          <a:p>
            <a:pPr algn="just">
              <a:spcBef>
                <a:spcPts val="100"/>
              </a:spcBef>
              <a:spcAft>
                <a:spcPts val="2000"/>
              </a:spcAft>
            </a:pPr>
            <a:r>
              <a:rPr lang="en-US" sz="2500" b="0" i="0" dirty="0">
                <a:solidFill>
                  <a:schemeClr val="bg1"/>
                </a:solidFill>
                <a:effectLst/>
              </a:rPr>
              <a:t> 12. </a:t>
            </a:r>
            <a:r>
              <a:rPr lang="en-US" sz="2500" b="1" i="0" u="sng" dirty="0">
                <a:solidFill>
                  <a:schemeClr val="bg1"/>
                </a:solidFill>
                <a:effectLst/>
              </a:rPr>
              <a:t>Make Notes in Notepad </a:t>
            </a:r>
            <a:r>
              <a:rPr lang="en-US" sz="2500" b="0" i="0" dirty="0">
                <a:solidFill>
                  <a:schemeClr val="bg1"/>
                </a:solidFill>
                <a:effectLst/>
              </a:rPr>
              <a:t>– </a:t>
            </a:r>
          </a:p>
          <a:p>
            <a:pPr algn="just">
              <a:spcBef>
                <a:spcPts val="100"/>
              </a:spcBef>
              <a:spcAft>
                <a:spcPts val="2000"/>
              </a:spcAft>
            </a:pPr>
            <a:r>
              <a:rPr lang="en-US" sz="2500" b="0" i="0" dirty="0">
                <a:solidFill>
                  <a:schemeClr val="bg1"/>
                </a:solidFill>
                <a:effectLst/>
              </a:rPr>
              <a:t>Users can dictate notes to the voice assistant, which are then transcribed and saved in </a:t>
            </a:r>
            <a:r>
              <a:rPr lang="en-US" sz="2500" b="0" i="0" dirty="0">
                <a:solidFill>
                  <a:schemeClr val="bg1"/>
                </a:solidFill>
                <a:effectLst/>
                <a:latin typeface="Arial" panose="020B0604020202020204" pitchFamily="34" charset="0"/>
              </a:rPr>
              <a:t>a text document</a:t>
            </a:r>
            <a:r>
              <a:rPr lang="en-US" b="0" i="0" dirty="0">
                <a:solidFill>
                  <a:schemeClr val="bg1"/>
                </a:solidFill>
                <a:effectLst/>
                <a:latin typeface="Arial" panose="020B0604020202020204" pitchFamily="34" charset="0"/>
              </a:rPr>
              <a:t>. </a:t>
            </a:r>
            <a:endParaRPr lang="en-IN" dirty="0">
              <a:solidFill>
                <a:schemeClr val="bg1"/>
              </a:solidFill>
            </a:endParaRPr>
          </a:p>
        </p:txBody>
      </p:sp>
    </p:spTree>
    <p:extLst>
      <p:ext uri="{BB962C8B-B14F-4D97-AF65-F5344CB8AC3E}">
        <p14:creationId xmlns:p14="http://schemas.microsoft.com/office/powerpoint/2010/main" val="2542412201"/>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213D8B-ED36-14A1-EED2-0695396766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68"/>
            <a:ext cx="12192000" cy="6871568"/>
          </a:xfrm>
          <a:prstGeom prst="rect">
            <a:avLst/>
          </a:prstGeom>
        </p:spPr>
      </p:pic>
      <p:pic>
        <p:nvPicPr>
          <p:cNvPr id="5" name="Picture 4">
            <a:extLst>
              <a:ext uri="{FF2B5EF4-FFF2-40B4-BE49-F238E27FC236}">
                <a16:creationId xmlns:a16="http://schemas.microsoft.com/office/drawing/2014/main" id="{8E1CBC5A-9B94-4C0F-A8D0-F8139E0BA2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6126" y="841328"/>
            <a:ext cx="1452224" cy="1042322"/>
          </a:xfrm>
          <a:prstGeom prst="rect">
            <a:avLst/>
          </a:prstGeom>
        </p:spPr>
      </p:pic>
      <p:pic>
        <p:nvPicPr>
          <p:cNvPr id="7" name="Picture 6">
            <a:extLst>
              <a:ext uri="{FF2B5EF4-FFF2-40B4-BE49-F238E27FC236}">
                <a16:creationId xmlns:a16="http://schemas.microsoft.com/office/drawing/2014/main" id="{81DD4DB1-F5C0-587D-60F3-33C89AA413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1336" y="2636946"/>
            <a:ext cx="1143811" cy="1236554"/>
          </a:xfrm>
          <a:prstGeom prst="rect">
            <a:avLst/>
          </a:prstGeom>
        </p:spPr>
      </p:pic>
      <p:pic>
        <p:nvPicPr>
          <p:cNvPr id="9" name="Picture 8">
            <a:extLst>
              <a:ext uri="{FF2B5EF4-FFF2-40B4-BE49-F238E27FC236}">
                <a16:creationId xmlns:a16="http://schemas.microsoft.com/office/drawing/2014/main" id="{44820151-247E-F86F-B972-1B43E57D754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21336" y="4658637"/>
            <a:ext cx="1379985" cy="913074"/>
          </a:xfrm>
          <a:prstGeom prst="rect">
            <a:avLst/>
          </a:prstGeom>
        </p:spPr>
      </p:pic>
      <p:sp>
        <p:nvSpPr>
          <p:cNvPr id="10" name="TextBox 9">
            <a:extLst>
              <a:ext uri="{FF2B5EF4-FFF2-40B4-BE49-F238E27FC236}">
                <a16:creationId xmlns:a16="http://schemas.microsoft.com/office/drawing/2014/main" id="{692D4B2D-A9C1-5F13-D58F-63C6C44140B9}"/>
              </a:ext>
            </a:extLst>
          </p:cNvPr>
          <p:cNvSpPr txBox="1"/>
          <p:nvPr/>
        </p:nvSpPr>
        <p:spPr>
          <a:xfrm>
            <a:off x="4011426" y="676180"/>
            <a:ext cx="7228073" cy="5406608"/>
          </a:xfrm>
          <a:prstGeom prst="rect">
            <a:avLst/>
          </a:prstGeom>
          <a:noFill/>
        </p:spPr>
        <p:txBody>
          <a:bodyPr wrap="square" rtlCol="0">
            <a:spAutoFit/>
          </a:bodyPr>
          <a:lstStyle/>
          <a:p>
            <a:pPr algn="just">
              <a:spcAft>
                <a:spcPts val="2000"/>
              </a:spcAft>
            </a:pPr>
            <a:r>
              <a:rPr lang="en-US" sz="2400" b="0" i="0" dirty="0">
                <a:solidFill>
                  <a:schemeClr val="bg1"/>
                </a:solidFill>
                <a:effectLst/>
              </a:rPr>
              <a:t>13. </a:t>
            </a:r>
            <a:r>
              <a:rPr lang="en-US" sz="2400" b="1" i="0" u="sng" dirty="0">
                <a:solidFill>
                  <a:schemeClr val="bg1"/>
                </a:solidFill>
                <a:effectLst/>
              </a:rPr>
              <a:t>Show Location in Google Maps :</a:t>
            </a:r>
            <a:r>
              <a:rPr lang="en-US" sz="2400" b="0" i="0" dirty="0">
                <a:solidFill>
                  <a:schemeClr val="bg1"/>
                </a:solidFill>
                <a:effectLst/>
              </a:rPr>
              <a:t>- The assistant can display locations, It might open the user's default web browser and navigate to Google Maps with the specified location. </a:t>
            </a:r>
          </a:p>
          <a:p>
            <a:pPr algn="just">
              <a:spcAft>
                <a:spcPts val="2000"/>
              </a:spcAft>
            </a:pPr>
            <a:r>
              <a:rPr lang="en-US" sz="2400" b="0" i="0" dirty="0">
                <a:solidFill>
                  <a:schemeClr val="bg1"/>
                </a:solidFill>
                <a:effectLst/>
              </a:rPr>
              <a:t>14. </a:t>
            </a:r>
            <a:r>
              <a:rPr lang="en-US" sz="2400" b="1" i="0" u="sng" dirty="0">
                <a:solidFill>
                  <a:schemeClr val="bg1"/>
                </a:solidFill>
                <a:effectLst/>
              </a:rPr>
              <a:t>Say the Weather Status in a Specified City :</a:t>
            </a:r>
            <a:r>
              <a:rPr lang="en-US" sz="2400" b="0" i="0" dirty="0">
                <a:solidFill>
                  <a:schemeClr val="bg1"/>
                </a:solidFill>
                <a:effectLst/>
              </a:rPr>
              <a:t>- Users can ask about the weather in a particular city.- This functionality typically involves using a weather API like </a:t>
            </a:r>
            <a:r>
              <a:rPr lang="en-US" sz="2400" b="0" i="0" dirty="0" err="1">
                <a:solidFill>
                  <a:schemeClr val="bg1"/>
                </a:solidFill>
                <a:effectLst/>
              </a:rPr>
              <a:t>OpenWeather</a:t>
            </a:r>
            <a:r>
              <a:rPr lang="en-US" sz="2400" b="0" i="0" dirty="0">
                <a:solidFill>
                  <a:schemeClr val="bg1"/>
                </a:solidFill>
                <a:effectLst/>
              </a:rPr>
              <a:t> to fetch weather data for the specified location. </a:t>
            </a:r>
          </a:p>
          <a:p>
            <a:pPr algn="just">
              <a:spcAft>
                <a:spcPts val="2000"/>
              </a:spcAft>
            </a:pPr>
            <a:r>
              <a:rPr lang="en-US" sz="2400" b="0" i="0" dirty="0">
                <a:solidFill>
                  <a:schemeClr val="bg1"/>
                </a:solidFill>
                <a:effectLst/>
              </a:rPr>
              <a:t>15. </a:t>
            </a:r>
            <a:r>
              <a:rPr lang="en-US" sz="2400" b="1" i="0" u="sng" dirty="0">
                <a:solidFill>
                  <a:schemeClr val="bg1"/>
                </a:solidFill>
                <a:effectLst/>
              </a:rPr>
              <a:t>Read the Latest News :- </a:t>
            </a:r>
            <a:r>
              <a:rPr lang="en-US" sz="2400" b="0" i="0" dirty="0">
                <a:solidFill>
                  <a:schemeClr val="bg1"/>
                </a:solidFill>
                <a:effectLst/>
              </a:rPr>
              <a:t>The assistant can fetch and read the latest news articles from Times of India. It use </a:t>
            </a:r>
            <a:r>
              <a:rPr lang="en-US" sz="2400" b="0" i="0" dirty="0" err="1">
                <a:solidFill>
                  <a:schemeClr val="bg1"/>
                </a:solidFill>
                <a:effectLst/>
              </a:rPr>
              <a:t>api</a:t>
            </a:r>
            <a:r>
              <a:rPr lang="en-US" sz="2400" b="0" i="0" dirty="0">
                <a:solidFill>
                  <a:schemeClr val="bg1"/>
                </a:solidFill>
                <a:effectLst/>
              </a:rPr>
              <a:t> to extract news headlines and content from the website.</a:t>
            </a:r>
            <a:endParaRPr lang="en-IN" sz="2400" dirty="0">
              <a:solidFill>
                <a:schemeClr val="bg1"/>
              </a:solidFill>
            </a:endParaRPr>
          </a:p>
        </p:txBody>
      </p:sp>
    </p:spTree>
    <p:extLst>
      <p:ext uri="{BB962C8B-B14F-4D97-AF65-F5344CB8AC3E}">
        <p14:creationId xmlns:p14="http://schemas.microsoft.com/office/powerpoint/2010/main" val="3502984896"/>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D1B8F2-A8F4-9B57-16EE-C547EF9992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69"/>
            <a:ext cx="12192000" cy="6885137"/>
          </a:xfrm>
          <a:prstGeom prst="rect">
            <a:avLst/>
          </a:prstGeom>
        </p:spPr>
      </p:pic>
      <p:sp>
        <p:nvSpPr>
          <p:cNvPr id="4" name="TextBox 3">
            <a:extLst>
              <a:ext uri="{FF2B5EF4-FFF2-40B4-BE49-F238E27FC236}">
                <a16:creationId xmlns:a16="http://schemas.microsoft.com/office/drawing/2014/main" id="{4D630D95-5411-9153-061A-4002817EA3C8}"/>
              </a:ext>
            </a:extLst>
          </p:cNvPr>
          <p:cNvSpPr txBox="1"/>
          <p:nvPr/>
        </p:nvSpPr>
        <p:spPr>
          <a:xfrm>
            <a:off x="800100" y="812800"/>
            <a:ext cx="7323119" cy="4708981"/>
          </a:xfrm>
          <a:prstGeom prst="rect">
            <a:avLst/>
          </a:prstGeom>
          <a:noFill/>
        </p:spPr>
        <p:txBody>
          <a:bodyPr wrap="square" rtlCol="0">
            <a:spAutoFit/>
          </a:bodyPr>
          <a:lstStyle/>
          <a:p>
            <a:pPr algn="just">
              <a:spcAft>
                <a:spcPts val="2000"/>
              </a:spcAft>
            </a:pPr>
            <a:r>
              <a:rPr lang="en-US" sz="2500" b="0" i="0" dirty="0">
                <a:solidFill>
                  <a:schemeClr val="bg1"/>
                </a:solidFill>
                <a:effectLst/>
              </a:rPr>
              <a:t>16. </a:t>
            </a:r>
            <a:r>
              <a:rPr lang="en-US" sz="2500" b="1" i="0" u="sng" dirty="0">
                <a:solidFill>
                  <a:schemeClr val="bg1"/>
                </a:solidFill>
                <a:effectLst/>
              </a:rPr>
              <a:t>Send SMS Message </a:t>
            </a:r>
            <a:r>
              <a:rPr lang="en-US" sz="2500" b="0" i="0" dirty="0">
                <a:solidFill>
                  <a:schemeClr val="bg1"/>
                </a:solidFill>
                <a:effectLst/>
              </a:rPr>
              <a:t>:- </a:t>
            </a:r>
          </a:p>
          <a:p>
            <a:pPr algn="just">
              <a:spcAft>
                <a:spcPts val="2000"/>
              </a:spcAft>
            </a:pPr>
            <a:r>
              <a:rPr lang="en-US" sz="2500" b="0" i="0" dirty="0">
                <a:solidFill>
                  <a:schemeClr val="bg1"/>
                </a:solidFill>
                <a:effectLst/>
              </a:rPr>
              <a:t>The voice assistant allows users to send SMS messages to contacts in their phone's address book. This functionality typically Use </a:t>
            </a:r>
            <a:r>
              <a:rPr lang="en-US" sz="2500" b="0" i="0" dirty="0" err="1">
                <a:solidFill>
                  <a:schemeClr val="bg1"/>
                </a:solidFill>
                <a:effectLst/>
              </a:rPr>
              <a:t>Twillo</a:t>
            </a:r>
            <a:r>
              <a:rPr lang="en-US" sz="2500" b="0" i="0" dirty="0">
                <a:solidFill>
                  <a:schemeClr val="bg1"/>
                </a:solidFill>
                <a:effectLst/>
              </a:rPr>
              <a:t> SMS gateway API to send text messages. </a:t>
            </a:r>
          </a:p>
          <a:p>
            <a:pPr algn="just">
              <a:spcAft>
                <a:spcPts val="2000"/>
              </a:spcAft>
            </a:pPr>
            <a:r>
              <a:rPr lang="en-US" sz="2500" b="0" i="0" dirty="0">
                <a:solidFill>
                  <a:schemeClr val="bg1"/>
                </a:solidFill>
                <a:effectLst/>
              </a:rPr>
              <a:t>17. </a:t>
            </a:r>
            <a:r>
              <a:rPr lang="en-US" sz="2500" b="1" i="0" u="sng" dirty="0">
                <a:solidFill>
                  <a:schemeClr val="bg1"/>
                </a:solidFill>
                <a:effectLst/>
              </a:rPr>
              <a:t>Say the System Status </a:t>
            </a:r>
            <a:r>
              <a:rPr lang="en-US" sz="2500" b="0" i="0" dirty="0">
                <a:solidFill>
                  <a:schemeClr val="bg1"/>
                </a:solidFill>
                <a:effectLst/>
              </a:rPr>
              <a:t>:- </a:t>
            </a:r>
          </a:p>
          <a:p>
            <a:pPr algn="just">
              <a:spcAft>
                <a:spcPts val="2000"/>
              </a:spcAft>
            </a:pPr>
            <a:r>
              <a:rPr lang="en-US" sz="2500" b="0" i="0" dirty="0">
                <a:solidFill>
                  <a:schemeClr val="bg1"/>
                </a:solidFill>
                <a:effectLst/>
              </a:rPr>
              <a:t>The assistant can provide information about the system's status, such as CPU usage, RAM usage, and disk space. This information is usually obtained by querying the Operating system for system metrics.</a:t>
            </a:r>
            <a:endParaRPr lang="en-IN" sz="2500" dirty="0">
              <a:solidFill>
                <a:schemeClr val="bg1"/>
              </a:solidFill>
            </a:endParaRPr>
          </a:p>
        </p:txBody>
      </p:sp>
      <p:pic>
        <p:nvPicPr>
          <p:cNvPr id="6" name="Picture 5">
            <a:extLst>
              <a:ext uri="{FF2B5EF4-FFF2-40B4-BE49-F238E27FC236}">
                <a16:creationId xmlns:a16="http://schemas.microsoft.com/office/drawing/2014/main" id="{727BDDD6-F1E6-C61A-7359-4551748E88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09091" y="596900"/>
            <a:ext cx="1689123" cy="1709849"/>
          </a:xfrm>
          <a:prstGeom prst="rect">
            <a:avLst/>
          </a:prstGeom>
        </p:spPr>
      </p:pic>
      <p:pic>
        <p:nvPicPr>
          <p:cNvPr id="8" name="Picture 7">
            <a:extLst>
              <a:ext uri="{FF2B5EF4-FFF2-40B4-BE49-F238E27FC236}">
                <a16:creationId xmlns:a16="http://schemas.microsoft.com/office/drawing/2014/main" id="{6647626A-EE97-073F-B345-591D82264D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01176" y="3428999"/>
            <a:ext cx="1304952" cy="1517818"/>
          </a:xfrm>
          <a:prstGeom prst="rect">
            <a:avLst/>
          </a:prstGeom>
        </p:spPr>
      </p:pic>
    </p:spTree>
    <p:extLst>
      <p:ext uri="{BB962C8B-B14F-4D97-AF65-F5344CB8AC3E}">
        <p14:creationId xmlns:p14="http://schemas.microsoft.com/office/powerpoint/2010/main" val="1473802552"/>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8EAE62-204D-402E-F714-882154F29B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69"/>
            <a:ext cx="12192000" cy="6885137"/>
          </a:xfrm>
          <a:prstGeom prst="rect">
            <a:avLst/>
          </a:prstGeom>
        </p:spPr>
      </p:pic>
      <p:sp>
        <p:nvSpPr>
          <p:cNvPr id="4" name="TextBox 3">
            <a:extLst>
              <a:ext uri="{FF2B5EF4-FFF2-40B4-BE49-F238E27FC236}">
                <a16:creationId xmlns:a16="http://schemas.microsoft.com/office/drawing/2014/main" id="{CED2BCEE-7273-87B3-5E03-1DD3BD3A29E3}"/>
              </a:ext>
            </a:extLst>
          </p:cNvPr>
          <p:cNvSpPr txBox="1"/>
          <p:nvPr/>
        </p:nvSpPr>
        <p:spPr>
          <a:xfrm>
            <a:off x="571500" y="711200"/>
            <a:ext cx="11137900" cy="5262979"/>
          </a:xfrm>
          <a:prstGeom prst="rect">
            <a:avLst/>
          </a:prstGeom>
          <a:noFill/>
        </p:spPr>
        <p:txBody>
          <a:bodyPr wrap="square" rtlCol="0">
            <a:spAutoFit/>
          </a:bodyPr>
          <a:lstStyle/>
          <a:p>
            <a:pPr algn="just">
              <a:spcAft>
                <a:spcPts val="2000"/>
              </a:spcAft>
            </a:pPr>
            <a:r>
              <a:rPr lang="en-US" sz="2600" b="0" i="0" dirty="0">
                <a:solidFill>
                  <a:schemeClr val="bg1"/>
                </a:solidFill>
                <a:effectLst/>
              </a:rPr>
              <a:t>18. </a:t>
            </a:r>
            <a:r>
              <a:rPr lang="en-US" sz="2600" b="1" i="0" u="sng" dirty="0">
                <a:solidFill>
                  <a:schemeClr val="bg1"/>
                </a:solidFill>
                <a:effectLst/>
              </a:rPr>
              <a:t>Perform Mathematical Calculations :- </a:t>
            </a:r>
            <a:r>
              <a:rPr lang="en-US" sz="2600" b="0" i="0" dirty="0">
                <a:solidFill>
                  <a:schemeClr val="bg1"/>
                </a:solidFill>
                <a:effectLst/>
              </a:rPr>
              <a:t>Users can ask the voice assistant to perform mathematical calculations. The code evaluate expressions entered by the user and return the result. </a:t>
            </a:r>
          </a:p>
          <a:p>
            <a:pPr algn="just">
              <a:spcAft>
                <a:spcPts val="2000"/>
              </a:spcAft>
            </a:pPr>
            <a:r>
              <a:rPr lang="en-US" sz="2600" b="0" i="0" dirty="0">
                <a:solidFill>
                  <a:schemeClr val="bg1"/>
                </a:solidFill>
                <a:effectLst/>
              </a:rPr>
              <a:t>19. </a:t>
            </a:r>
            <a:r>
              <a:rPr lang="en-US" sz="2600" b="1" i="0" u="sng" dirty="0">
                <a:solidFill>
                  <a:schemeClr val="bg1"/>
                </a:solidFill>
                <a:effectLst/>
              </a:rPr>
              <a:t>Switch Between Windows :- </a:t>
            </a:r>
            <a:r>
              <a:rPr lang="en-US" sz="2600" b="0" i="0" dirty="0">
                <a:solidFill>
                  <a:schemeClr val="bg1"/>
                </a:solidFill>
                <a:effectLst/>
              </a:rPr>
              <a:t>Users can switch between open application windows or tabs using voice commands. </a:t>
            </a:r>
          </a:p>
          <a:p>
            <a:pPr algn="just">
              <a:spcAft>
                <a:spcPts val="2000"/>
              </a:spcAft>
            </a:pPr>
            <a:r>
              <a:rPr lang="en-US" sz="2600" b="0" i="0" dirty="0">
                <a:solidFill>
                  <a:schemeClr val="bg1"/>
                </a:solidFill>
                <a:effectLst/>
              </a:rPr>
              <a:t>20. </a:t>
            </a:r>
            <a:r>
              <a:rPr lang="en-US" sz="2600" b="1" i="0" u="sng" dirty="0">
                <a:solidFill>
                  <a:schemeClr val="bg1"/>
                </a:solidFill>
                <a:effectLst/>
              </a:rPr>
              <a:t>Give the IP Address :- </a:t>
            </a:r>
            <a:r>
              <a:rPr lang="en-US" sz="2600" b="0" i="0" dirty="0">
                <a:solidFill>
                  <a:schemeClr val="bg1"/>
                </a:solidFill>
                <a:effectLst/>
              </a:rPr>
              <a:t>The assistant can retrieve and announce the device's IP address. This is typically done by using Python libraries like socket. </a:t>
            </a:r>
          </a:p>
          <a:p>
            <a:pPr algn="just">
              <a:spcAft>
                <a:spcPts val="2000"/>
              </a:spcAft>
            </a:pPr>
            <a:r>
              <a:rPr lang="en-US" sz="2600" b="0" i="0" dirty="0">
                <a:solidFill>
                  <a:schemeClr val="bg1"/>
                </a:solidFill>
                <a:effectLst/>
              </a:rPr>
              <a:t>21. </a:t>
            </a:r>
            <a:r>
              <a:rPr lang="en-US" sz="2600" b="1" i="0" u="sng" dirty="0">
                <a:solidFill>
                  <a:schemeClr val="bg1"/>
                </a:solidFill>
                <a:effectLst/>
              </a:rPr>
              <a:t>Take a Screenshot and Show the Screenshot :- </a:t>
            </a:r>
            <a:r>
              <a:rPr lang="en-US" sz="2600" b="0" i="0" dirty="0">
                <a:solidFill>
                  <a:schemeClr val="bg1"/>
                </a:solidFill>
                <a:effectLst/>
              </a:rPr>
              <a:t>Users can request the voice assistant to take a screenshot of the current screen and display it. This functionality might involve taking screenshots using system commands and displaying them using image viewer applications. </a:t>
            </a:r>
            <a:endParaRPr lang="en-IN" sz="2600" dirty="0">
              <a:solidFill>
                <a:schemeClr val="bg1"/>
              </a:solidFill>
            </a:endParaRPr>
          </a:p>
        </p:txBody>
      </p:sp>
    </p:spTree>
    <p:extLst>
      <p:ext uri="{BB962C8B-B14F-4D97-AF65-F5344CB8AC3E}">
        <p14:creationId xmlns:p14="http://schemas.microsoft.com/office/powerpoint/2010/main" val="713322677"/>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220528-EC08-5B35-3FFD-29795F0621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85206"/>
            <a:ext cx="12167972" cy="7343206"/>
          </a:xfrm>
          <a:prstGeom prst="rect">
            <a:avLst/>
          </a:prstGeom>
        </p:spPr>
      </p:pic>
      <p:pic>
        <p:nvPicPr>
          <p:cNvPr id="11" name="Picture 10">
            <a:extLst>
              <a:ext uri="{FF2B5EF4-FFF2-40B4-BE49-F238E27FC236}">
                <a16:creationId xmlns:a16="http://schemas.microsoft.com/office/drawing/2014/main" id="{F3D42273-2883-0260-7753-C4CE5C541E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617" y="731733"/>
            <a:ext cx="942319" cy="958706"/>
          </a:xfrm>
          <a:prstGeom prst="rect">
            <a:avLst/>
          </a:prstGeom>
        </p:spPr>
      </p:pic>
      <p:pic>
        <p:nvPicPr>
          <p:cNvPr id="13" name="Picture 12">
            <a:extLst>
              <a:ext uri="{FF2B5EF4-FFF2-40B4-BE49-F238E27FC236}">
                <a16:creationId xmlns:a16="http://schemas.microsoft.com/office/drawing/2014/main" id="{E6F59E2F-FF7D-8847-FADD-3E56075EB1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6342" y="2247786"/>
            <a:ext cx="1202954" cy="1181214"/>
          </a:xfrm>
          <a:prstGeom prst="rect">
            <a:avLst/>
          </a:prstGeom>
        </p:spPr>
      </p:pic>
      <p:pic>
        <p:nvPicPr>
          <p:cNvPr id="15" name="Picture 14">
            <a:extLst>
              <a:ext uri="{FF2B5EF4-FFF2-40B4-BE49-F238E27FC236}">
                <a16:creationId xmlns:a16="http://schemas.microsoft.com/office/drawing/2014/main" id="{451DA550-C6A3-B321-2BF0-2AEC30EAD2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6342" y="4308207"/>
            <a:ext cx="1341267" cy="1041455"/>
          </a:xfrm>
          <a:prstGeom prst="rect">
            <a:avLst/>
          </a:prstGeom>
        </p:spPr>
      </p:pic>
      <p:sp>
        <p:nvSpPr>
          <p:cNvPr id="16" name="TextBox 15">
            <a:extLst>
              <a:ext uri="{FF2B5EF4-FFF2-40B4-BE49-F238E27FC236}">
                <a16:creationId xmlns:a16="http://schemas.microsoft.com/office/drawing/2014/main" id="{C7047B2A-A180-FE3A-841F-7EB98C6C7019}"/>
              </a:ext>
            </a:extLst>
          </p:cNvPr>
          <p:cNvSpPr txBox="1"/>
          <p:nvPr/>
        </p:nvSpPr>
        <p:spPr>
          <a:xfrm>
            <a:off x="3390900" y="731732"/>
            <a:ext cx="7962899" cy="4862870"/>
          </a:xfrm>
          <a:prstGeom prst="rect">
            <a:avLst/>
          </a:prstGeom>
          <a:noFill/>
        </p:spPr>
        <p:txBody>
          <a:bodyPr wrap="square" rtlCol="0">
            <a:spAutoFit/>
          </a:bodyPr>
          <a:lstStyle/>
          <a:p>
            <a:pPr algn="just">
              <a:spcAft>
                <a:spcPts val="2000"/>
              </a:spcAft>
            </a:pPr>
            <a:r>
              <a:rPr lang="en-US" sz="2600" b="0" i="0" dirty="0">
                <a:solidFill>
                  <a:schemeClr val="bg1"/>
                </a:solidFill>
                <a:effectLst/>
              </a:rPr>
              <a:t>22. </a:t>
            </a:r>
            <a:r>
              <a:rPr lang="en-US" sz="2600" b="1" i="0" u="sng" dirty="0">
                <a:solidFill>
                  <a:schemeClr val="bg1"/>
                </a:solidFill>
                <a:effectLst/>
              </a:rPr>
              <a:t>Show My Location </a:t>
            </a:r>
            <a:r>
              <a:rPr lang="en-US" sz="2600" b="0" i="0" dirty="0">
                <a:solidFill>
                  <a:schemeClr val="bg1"/>
                </a:solidFill>
                <a:effectLst/>
              </a:rPr>
              <a:t>:-</a:t>
            </a:r>
          </a:p>
          <a:p>
            <a:pPr algn="just">
              <a:spcAft>
                <a:spcPts val="2000"/>
              </a:spcAft>
            </a:pPr>
            <a:r>
              <a:rPr lang="en-US" sz="2600" b="0" i="0" dirty="0">
                <a:solidFill>
                  <a:schemeClr val="bg1"/>
                </a:solidFill>
                <a:effectLst/>
              </a:rPr>
              <a:t> The assistant can provide information about the user's current location, such as city or coordinates. Location information can be obtained through various methods, including GPS or IP geolocation. </a:t>
            </a:r>
          </a:p>
          <a:p>
            <a:pPr algn="just">
              <a:spcAft>
                <a:spcPts val="2000"/>
              </a:spcAft>
            </a:pPr>
            <a:r>
              <a:rPr lang="en-US" sz="2600" b="0" i="0" dirty="0">
                <a:solidFill>
                  <a:schemeClr val="bg1"/>
                </a:solidFill>
                <a:effectLst/>
              </a:rPr>
              <a:t>23. </a:t>
            </a:r>
            <a:r>
              <a:rPr lang="en-US" sz="2600" b="1" i="0" u="sng" dirty="0">
                <a:solidFill>
                  <a:schemeClr val="bg1"/>
                </a:solidFill>
                <a:effectLst/>
              </a:rPr>
              <a:t>Hide All Files in a Directory and Make Them Visible:- </a:t>
            </a:r>
          </a:p>
          <a:p>
            <a:pPr algn="just">
              <a:spcAft>
                <a:spcPts val="2000"/>
              </a:spcAft>
            </a:pPr>
            <a:r>
              <a:rPr lang="en-US" sz="2600" b="0" i="0" dirty="0">
                <a:solidFill>
                  <a:schemeClr val="bg1"/>
                </a:solidFill>
                <a:effectLst/>
              </a:rPr>
              <a:t>Users can hide or unhide files in a specified directory using voice commands. The code likely uses system-level file manipulation commands to hide and unhide files in the directory. </a:t>
            </a:r>
            <a:endParaRPr lang="en-IN" sz="2600" dirty="0">
              <a:solidFill>
                <a:schemeClr val="bg1"/>
              </a:solidFill>
            </a:endParaRPr>
          </a:p>
        </p:txBody>
      </p:sp>
    </p:spTree>
    <p:extLst>
      <p:ext uri="{BB962C8B-B14F-4D97-AF65-F5344CB8AC3E}">
        <p14:creationId xmlns:p14="http://schemas.microsoft.com/office/powerpoint/2010/main" val="2391461092"/>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4CC3D31-5C8F-0CF1-57AE-76F722B43C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832"/>
            <a:ext cx="12167972" cy="6871568"/>
          </a:xfrm>
          <a:prstGeom prst="rect">
            <a:avLst/>
          </a:prstGeom>
        </p:spPr>
      </p:pic>
      <p:pic>
        <p:nvPicPr>
          <p:cNvPr id="5" name="Picture 4">
            <a:extLst>
              <a:ext uri="{FF2B5EF4-FFF2-40B4-BE49-F238E27FC236}">
                <a16:creationId xmlns:a16="http://schemas.microsoft.com/office/drawing/2014/main" id="{06CED9E4-241E-63B8-369E-A30EA1C8D0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50400" y="936006"/>
            <a:ext cx="1668966" cy="1286494"/>
          </a:xfrm>
          <a:prstGeom prst="rect">
            <a:avLst/>
          </a:prstGeom>
        </p:spPr>
      </p:pic>
      <p:pic>
        <p:nvPicPr>
          <p:cNvPr id="7" name="Picture 6">
            <a:extLst>
              <a:ext uri="{FF2B5EF4-FFF2-40B4-BE49-F238E27FC236}">
                <a16:creationId xmlns:a16="http://schemas.microsoft.com/office/drawing/2014/main" id="{6B84405D-3FF7-12B9-14FB-62B78CE87E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54157" y="3787729"/>
            <a:ext cx="2900273" cy="847772"/>
          </a:xfrm>
          <a:prstGeom prst="rect">
            <a:avLst/>
          </a:prstGeom>
        </p:spPr>
      </p:pic>
      <p:sp>
        <p:nvSpPr>
          <p:cNvPr id="9" name="TextBox 8">
            <a:extLst>
              <a:ext uri="{FF2B5EF4-FFF2-40B4-BE49-F238E27FC236}">
                <a16:creationId xmlns:a16="http://schemas.microsoft.com/office/drawing/2014/main" id="{F6A75D2B-7410-81A6-B885-651827401E1D}"/>
              </a:ext>
            </a:extLst>
          </p:cNvPr>
          <p:cNvSpPr txBox="1"/>
          <p:nvPr/>
        </p:nvSpPr>
        <p:spPr>
          <a:xfrm>
            <a:off x="889000" y="740730"/>
            <a:ext cx="7772400" cy="5006499"/>
          </a:xfrm>
          <a:prstGeom prst="rect">
            <a:avLst/>
          </a:prstGeom>
          <a:noFill/>
        </p:spPr>
        <p:txBody>
          <a:bodyPr wrap="square" rtlCol="0">
            <a:spAutoFit/>
          </a:bodyPr>
          <a:lstStyle/>
          <a:p>
            <a:pPr algn="just">
              <a:spcAft>
                <a:spcPts val="2000"/>
              </a:spcAft>
            </a:pPr>
            <a:r>
              <a:rPr lang="en-US" sz="2600" b="0" i="0" dirty="0">
                <a:solidFill>
                  <a:schemeClr val="bg1"/>
                </a:solidFill>
                <a:effectLst/>
              </a:rPr>
              <a:t>24</a:t>
            </a:r>
            <a:r>
              <a:rPr lang="en-US" sz="2600" b="1" i="0" u="sng" dirty="0">
                <a:solidFill>
                  <a:schemeClr val="bg1"/>
                </a:solidFill>
                <a:effectLst/>
              </a:rPr>
              <a:t>. Go to Sleep  :- </a:t>
            </a:r>
            <a:r>
              <a:rPr lang="en-US" sz="2600" b="0" i="0" dirty="0">
                <a:solidFill>
                  <a:schemeClr val="bg1"/>
                </a:solidFill>
                <a:effectLst/>
              </a:rPr>
              <a:t>The assistant can put the system into a sleep or hibernate mode using voice Commands. </a:t>
            </a:r>
          </a:p>
          <a:p>
            <a:pPr algn="just">
              <a:spcAft>
                <a:spcPts val="2000"/>
              </a:spcAft>
            </a:pPr>
            <a:r>
              <a:rPr lang="en-US" sz="2600" b="0" i="0" dirty="0">
                <a:solidFill>
                  <a:schemeClr val="bg1"/>
                </a:solidFill>
                <a:effectLst/>
              </a:rPr>
              <a:t>25. </a:t>
            </a:r>
            <a:r>
              <a:rPr lang="en-US" sz="2600" b="1" i="0" u="sng" dirty="0">
                <a:solidFill>
                  <a:schemeClr val="bg1"/>
                </a:solidFill>
                <a:effectLst/>
              </a:rPr>
              <a:t>Schedule the Day  :- </a:t>
            </a:r>
            <a:r>
              <a:rPr lang="en-US" sz="2600" b="0" i="0" dirty="0">
                <a:solidFill>
                  <a:schemeClr val="bg1"/>
                </a:solidFill>
                <a:effectLst/>
              </a:rPr>
              <a:t>Users can set reminders or schedule tasks for the day using voice commands. The code may use a scheduling library to manage these tasks. This Photo </a:t>
            </a:r>
          </a:p>
          <a:p>
            <a:pPr algn="just">
              <a:spcAft>
                <a:spcPts val="2000"/>
              </a:spcAft>
            </a:pPr>
            <a:r>
              <a:rPr lang="en-US" sz="2600" b="0" i="0" dirty="0">
                <a:solidFill>
                  <a:schemeClr val="bg1"/>
                </a:solidFill>
                <a:effectLst/>
              </a:rPr>
              <a:t>26. </a:t>
            </a:r>
            <a:r>
              <a:rPr lang="en-US" sz="2600" b="1" i="0" u="sng" dirty="0">
                <a:solidFill>
                  <a:schemeClr val="bg1"/>
                </a:solidFill>
                <a:effectLst/>
              </a:rPr>
              <a:t>Control YouTube </a:t>
            </a:r>
            <a:r>
              <a:rPr lang="en-US" sz="2600" b="0" i="0" dirty="0">
                <a:solidFill>
                  <a:schemeClr val="bg1"/>
                </a:solidFill>
                <a:effectLst/>
              </a:rPr>
              <a:t>(Play, Pause, Volume Up, Volume Down, Mute) :-  Users can control YouTube video playback in a web browser or YouTube app. The assistant may simulate keyboard shortcuts or interact with YouTube's API to control video playback</a:t>
            </a:r>
            <a:r>
              <a:rPr lang="en-US" sz="2600" b="0" i="0" dirty="0">
                <a:solidFill>
                  <a:srgbClr val="000000"/>
                </a:solidFill>
                <a:effectLst/>
              </a:rPr>
              <a:t>.</a:t>
            </a:r>
            <a:endParaRPr lang="en-IN" sz="2600" dirty="0"/>
          </a:p>
        </p:txBody>
      </p:sp>
    </p:spTree>
    <p:extLst>
      <p:ext uri="{BB962C8B-B14F-4D97-AF65-F5344CB8AC3E}">
        <p14:creationId xmlns:p14="http://schemas.microsoft.com/office/powerpoint/2010/main" val="2530930319"/>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66870E-5200-F93D-0011-F37F5147FF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68"/>
            <a:ext cx="12192000" cy="6871568"/>
          </a:xfrm>
          <a:prstGeom prst="rect">
            <a:avLst/>
          </a:prstGeom>
        </p:spPr>
      </p:pic>
      <p:pic>
        <p:nvPicPr>
          <p:cNvPr id="5" name="Picture 4">
            <a:extLst>
              <a:ext uri="{FF2B5EF4-FFF2-40B4-BE49-F238E27FC236}">
                <a16:creationId xmlns:a16="http://schemas.microsoft.com/office/drawing/2014/main" id="{CB452C70-47DD-2E40-690E-41B803CD39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7240" y="1049006"/>
            <a:ext cx="1381818" cy="1356386"/>
          </a:xfrm>
          <a:prstGeom prst="rect">
            <a:avLst/>
          </a:prstGeom>
        </p:spPr>
      </p:pic>
      <p:pic>
        <p:nvPicPr>
          <p:cNvPr id="7" name="Picture 6">
            <a:extLst>
              <a:ext uri="{FF2B5EF4-FFF2-40B4-BE49-F238E27FC236}">
                <a16:creationId xmlns:a16="http://schemas.microsoft.com/office/drawing/2014/main" id="{D7F0A600-1535-7D7C-37AE-1A4254FFFC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36256" y="3682968"/>
            <a:ext cx="1663786" cy="1219263"/>
          </a:xfrm>
          <a:prstGeom prst="rect">
            <a:avLst/>
          </a:prstGeom>
        </p:spPr>
      </p:pic>
      <p:sp>
        <p:nvSpPr>
          <p:cNvPr id="8" name="TextBox 7">
            <a:extLst>
              <a:ext uri="{FF2B5EF4-FFF2-40B4-BE49-F238E27FC236}">
                <a16:creationId xmlns:a16="http://schemas.microsoft.com/office/drawing/2014/main" id="{FE7AD442-D444-AE6F-670A-70EBFFB82C0C}"/>
              </a:ext>
            </a:extLst>
          </p:cNvPr>
          <p:cNvSpPr txBox="1"/>
          <p:nvPr/>
        </p:nvSpPr>
        <p:spPr>
          <a:xfrm>
            <a:off x="4216400" y="619760"/>
            <a:ext cx="6949440" cy="5339923"/>
          </a:xfrm>
          <a:prstGeom prst="rect">
            <a:avLst/>
          </a:prstGeom>
          <a:noFill/>
        </p:spPr>
        <p:txBody>
          <a:bodyPr wrap="square" rtlCol="0">
            <a:spAutoFit/>
          </a:bodyPr>
          <a:lstStyle/>
          <a:p>
            <a:pPr algn="just">
              <a:spcAft>
                <a:spcPts val="2200"/>
              </a:spcAft>
            </a:pPr>
            <a:r>
              <a:rPr lang="en-US" sz="2600" b="0" i="0" dirty="0">
                <a:solidFill>
                  <a:schemeClr val="bg1"/>
                </a:solidFill>
                <a:effectLst/>
              </a:rPr>
              <a:t>27. </a:t>
            </a:r>
            <a:r>
              <a:rPr lang="en-US" sz="2600" b="1" i="0" u="sng" dirty="0">
                <a:solidFill>
                  <a:schemeClr val="bg1"/>
                </a:solidFill>
                <a:effectLst/>
              </a:rPr>
              <a:t>Send WhatsApp Message   :-</a:t>
            </a:r>
          </a:p>
          <a:p>
            <a:pPr algn="just">
              <a:spcAft>
                <a:spcPts val="2200"/>
              </a:spcAft>
            </a:pPr>
            <a:r>
              <a:rPr lang="en-US" sz="2600" b="0" i="0" dirty="0">
                <a:solidFill>
                  <a:schemeClr val="bg1"/>
                </a:solidFill>
                <a:effectLst/>
              </a:rPr>
              <a:t>Users can send WhatsApp messages to contacts using voice commands. This involves interfacing with WhatsApp's API or web version to send messages. </a:t>
            </a:r>
          </a:p>
          <a:p>
            <a:pPr algn="just">
              <a:spcAft>
                <a:spcPts val="2200"/>
              </a:spcAft>
            </a:pPr>
            <a:r>
              <a:rPr lang="en-US" sz="2600" b="0" i="0" dirty="0">
                <a:solidFill>
                  <a:schemeClr val="bg1"/>
                </a:solidFill>
                <a:effectLst/>
              </a:rPr>
              <a:t>28. </a:t>
            </a:r>
            <a:r>
              <a:rPr lang="en-US" sz="2600" b="1" i="0" u="sng" dirty="0">
                <a:solidFill>
                  <a:schemeClr val="bg1"/>
                </a:solidFill>
                <a:effectLst/>
              </a:rPr>
              <a:t>Open Camera and Click Pictures :-</a:t>
            </a:r>
          </a:p>
          <a:p>
            <a:pPr algn="just">
              <a:spcAft>
                <a:spcPts val="2200"/>
              </a:spcAft>
            </a:pPr>
            <a:r>
              <a:rPr lang="en-US" sz="2600" b="0" i="0" dirty="0">
                <a:solidFill>
                  <a:schemeClr val="bg1"/>
                </a:solidFill>
                <a:effectLst/>
              </a:rPr>
              <a:t>The assistant can open the device's camera app and take photos. This functionality may use system-specific camera APIs or simulate user interactions to open the camera app and take pictures</a:t>
            </a:r>
            <a:endParaRPr lang="en-IN" sz="2600" dirty="0">
              <a:solidFill>
                <a:schemeClr val="bg1"/>
              </a:solidFill>
            </a:endParaRPr>
          </a:p>
        </p:txBody>
      </p:sp>
    </p:spTree>
    <p:extLst>
      <p:ext uri="{BB962C8B-B14F-4D97-AF65-F5344CB8AC3E}">
        <p14:creationId xmlns:p14="http://schemas.microsoft.com/office/powerpoint/2010/main" val="397322520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7ED7B35-E3E1-535E-6D8A-27DEAAFF8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6AF3EBD9-4AC8-B41C-CB8C-C3C6D9B43571}"/>
              </a:ext>
            </a:extLst>
          </p:cNvPr>
          <p:cNvSpPr txBox="1"/>
          <p:nvPr/>
        </p:nvSpPr>
        <p:spPr>
          <a:xfrm>
            <a:off x="927100" y="546100"/>
            <a:ext cx="5702300" cy="5672335"/>
          </a:xfrm>
          <a:prstGeom prst="rect">
            <a:avLst/>
          </a:prstGeom>
          <a:noFill/>
        </p:spPr>
        <p:txBody>
          <a:bodyPr wrap="square" rtlCol="0">
            <a:spAutoFit/>
          </a:bodyPr>
          <a:lstStyle/>
          <a:p>
            <a:r>
              <a:rPr lang="en-US" sz="4000" b="1" i="0" u="sng" dirty="0">
                <a:solidFill>
                  <a:schemeClr val="bg1"/>
                </a:solidFill>
                <a:effectLst/>
              </a:rPr>
              <a:t>Outline</a:t>
            </a:r>
          </a:p>
          <a:p>
            <a:endParaRPr lang="en-US" sz="2400" dirty="0">
              <a:solidFill>
                <a:schemeClr val="bg1"/>
              </a:solidFill>
            </a:endParaRPr>
          </a:p>
          <a:p>
            <a:pPr algn="just">
              <a:lnSpc>
                <a:spcPct val="150000"/>
              </a:lnSpc>
            </a:pPr>
            <a:r>
              <a:rPr lang="en-US" sz="2400" b="0" i="0" dirty="0">
                <a:solidFill>
                  <a:schemeClr val="bg1"/>
                </a:solidFill>
                <a:effectLst/>
              </a:rPr>
              <a:t>• </a:t>
            </a:r>
            <a:r>
              <a:rPr lang="en-US" sz="2500" b="0" i="0" dirty="0">
                <a:solidFill>
                  <a:schemeClr val="bg1"/>
                </a:solidFill>
                <a:effectLst/>
              </a:rPr>
              <a:t>Introduction</a:t>
            </a:r>
          </a:p>
          <a:p>
            <a:pPr algn="just">
              <a:lnSpc>
                <a:spcPct val="150000"/>
              </a:lnSpc>
            </a:pPr>
            <a:r>
              <a:rPr lang="en-US" sz="2500" b="0" i="0" dirty="0">
                <a:solidFill>
                  <a:schemeClr val="bg1"/>
                </a:solidFill>
                <a:effectLst/>
              </a:rPr>
              <a:t>• Objectives of the Project</a:t>
            </a:r>
          </a:p>
          <a:p>
            <a:pPr algn="just">
              <a:lnSpc>
                <a:spcPct val="150000"/>
              </a:lnSpc>
            </a:pPr>
            <a:r>
              <a:rPr lang="en-US" sz="2500" b="0" i="0" dirty="0">
                <a:solidFill>
                  <a:schemeClr val="bg1"/>
                </a:solidFill>
                <a:effectLst/>
              </a:rPr>
              <a:t>• Technologies Used</a:t>
            </a:r>
          </a:p>
          <a:p>
            <a:pPr algn="just">
              <a:lnSpc>
                <a:spcPct val="150000"/>
              </a:lnSpc>
            </a:pPr>
            <a:r>
              <a:rPr lang="en-US" sz="2500" b="0" i="0" dirty="0">
                <a:solidFill>
                  <a:schemeClr val="bg1"/>
                </a:solidFill>
                <a:effectLst/>
              </a:rPr>
              <a:t>• APIs Used </a:t>
            </a:r>
          </a:p>
          <a:p>
            <a:pPr algn="just">
              <a:lnSpc>
                <a:spcPct val="150000"/>
              </a:lnSpc>
            </a:pPr>
            <a:r>
              <a:rPr lang="en-US" sz="2500" b="0" i="0" dirty="0">
                <a:solidFill>
                  <a:schemeClr val="bg1"/>
                </a:solidFill>
                <a:effectLst/>
              </a:rPr>
              <a:t>• Libraries and Modules Used </a:t>
            </a:r>
          </a:p>
          <a:p>
            <a:pPr algn="just">
              <a:lnSpc>
                <a:spcPct val="150000"/>
              </a:lnSpc>
            </a:pPr>
            <a:r>
              <a:rPr lang="en-US" sz="2500" b="0" i="0" dirty="0">
                <a:solidFill>
                  <a:schemeClr val="bg1"/>
                </a:solidFill>
                <a:effectLst/>
              </a:rPr>
              <a:t>• Functionality Overview </a:t>
            </a:r>
          </a:p>
          <a:p>
            <a:pPr algn="just">
              <a:lnSpc>
                <a:spcPct val="150000"/>
              </a:lnSpc>
            </a:pPr>
            <a:r>
              <a:rPr lang="en-US" sz="2500" b="0" i="0" dirty="0">
                <a:solidFill>
                  <a:schemeClr val="bg1"/>
                </a:solidFill>
                <a:effectLst/>
              </a:rPr>
              <a:t>• Future Improvements</a:t>
            </a:r>
          </a:p>
          <a:p>
            <a:pPr algn="just">
              <a:lnSpc>
                <a:spcPct val="150000"/>
              </a:lnSpc>
            </a:pPr>
            <a:r>
              <a:rPr lang="en-US" sz="2500" b="0" i="0" dirty="0">
                <a:solidFill>
                  <a:schemeClr val="bg1"/>
                </a:solidFill>
                <a:effectLst/>
              </a:rPr>
              <a:t>• Conclusion </a:t>
            </a:r>
            <a:endParaRPr lang="en-IN" sz="2500" dirty="0">
              <a:solidFill>
                <a:schemeClr val="bg1"/>
              </a:solidFill>
            </a:endParaRPr>
          </a:p>
        </p:txBody>
      </p:sp>
    </p:spTree>
    <p:extLst>
      <p:ext uri="{BB962C8B-B14F-4D97-AF65-F5344CB8AC3E}">
        <p14:creationId xmlns:p14="http://schemas.microsoft.com/office/powerpoint/2010/main" val="1616716496"/>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E1437D-887D-674A-F857-FD4E3CB341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pic>
        <p:nvPicPr>
          <p:cNvPr id="5" name="Picture 4">
            <a:extLst>
              <a:ext uri="{FF2B5EF4-FFF2-40B4-BE49-F238E27FC236}">
                <a16:creationId xmlns:a16="http://schemas.microsoft.com/office/drawing/2014/main" id="{5DE8F083-A50A-6CC6-6E40-B50707421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054" y="1420126"/>
            <a:ext cx="5447900" cy="3545573"/>
          </a:xfrm>
          <a:prstGeom prst="rect">
            <a:avLst/>
          </a:prstGeom>
        </p:spPr>
      </p:pic>
      <p:sp>
        <p:nvSpPr>
          <p:cNvPr id="7" name="TextBox 6">
            <a:extLst>
              <a:ext uri="{FF2B5EF4-FFF2-40B4-BE49-F238E27FC236}">
                <a16:creationId xmlns:a16="http://schemas.microsoft.com/office/drawing/2014/main" id="{E7C7134E-71E9-FD11-551F-987530BFDBD6}"/>
              </a:ext>
            </a:extLst>
          </p:cNvPr>
          <p:cNvSpPr txBox="1"/>
          <p:nvPr/>
        </p:nvSpPr>
        <p:spPr>
          <a:xfrm>
            <a:off x="6266047" y="495300"/>
            <a:ext cx="5346297" cy="6109365"/>
          </a:xfrm>
          <a:prstGeom prst="rect">
            <a:avLst/>
          </a:prstGeom>
          <a:noFill/>
        </p:spPr>
        <p:txBody>
          <a:bodyPr wrap="square" rtlCol="0">
            <a:spAutoFit/>
          </a:bodyPr>
          <a:lstStyle/>
          <a:p>
            <a:pPr marL="342900" indent="-342900" algn="just" rtl="0" eaLnBrk="1" latinLnBrk="0" hangingPunct="1">
              <a:spcBef>
                <a:spcPts val="0"/>
              </a:spcBef>
              <a:spcAft>
                <a:spcPts val="0"/>
              </a:spcAft>
              <a:buClrTx/>
              <a:buSzPts val="2300"/>
              <a:buFont typeface="Arial" panose="020B0604020202020204" pitchFamily="34" charset="0"/>
              <a:buChar char="•"/>
            </a:pPr>
            <a:r>
              <a:rPr lang="en-US" sz="2300" b="0" i="0" kern="1200" dirty="0">
                <a:solidFill>
                  <a:srgbClr val="FFFFFF"/>
                </a:solidFill>
                <a:effectLst/>
                <a:latin typeface="Calibri" panose="020F0502020204030204" pitchFamily="34" charset="0"/>
                <a:ea typeface="+mn-ea"/>
                <a:cs typeface="+mn-cs"/>
              </a:rPr>
              <a:t>Emphasize that Maya is designed to be accessible only to the authorized owner, keeping personal information safe. </a:t>
            </a:r>
            <a:endParaRPr lang="en-IN" sz="2300" dirty="0">
              <a:effectLst/>
            </a:endParaRPr>
          </a:p>
          <a:p>
            <a:pPr marL="347472" indent="-347472" algn="just" rtl="0" eaLnBrk="1" latinLnBrk="0" hangingPunct="1">
              <a:spcBef>
                <a:spcPts val="0"/>
              </a:spcBef>
              <a:spcAft>
                <a:spcPts val="0"/>
              </a:spcAft>
              <a:buFont typeface="Arial" panose="020B0604020202020204" pitchFamily="34" charset="0"/>
              <a:buChar char="•"/>
            </a:pPr>
            <a:r>
              <a:rPr lang="en-US" sz="2300" b="0" i="0" kern="1200" dirty="0">
                <a:solidFill>
                  <a:srgbClr val="FFFFFF"/>
                </a:solidFill>
                <a:effectLst/>
                <a:latin typeface="Calibri" panose="020F0502020204030204" pitchFamily="34" charset="0"/>
                <a:ea typeface="+mn-ea"/>
                <a:cs typeface="+mn-cs"/>
              </a:rPr>
              <a:t>In the context of Maya, login authentication serves as the first layer of security. As MAYA is an personal assistant it should be accessed only by its owner .</a:t>
            </a:r>
            <a:endParaRPr lang="en-IN" sz="2300" dirty="0">
              <a:effectLst/>
            </a:endParaRPr>
          </a:p>
          <a:p>
            <a:pPr marL="347472" indent="-347472" algn="just" rtl="0" eaLnBrk="1" latinLnBrk="0" hangingPunct="1">
              <a:spcBef>
                <a:spcPts val="0"/>
              </a:spcBef>
              <a:spcAft>
                <a:spcPts val="0"/>
              </a:spcAft>
              <a:buFont typeface="Arial" panose="020B0604020202020204" pitchFamily="34" charset="0"/>
              <a:buChar char="•"/>
            </a:pPr>
            <a:r>
              <a:rPr lang="en-US" sz="2300" b="0" i="0" kern="1200" dirty="0">
                <a:solidFill>
                  <a:srgbClr val="FFFFFF"/>
                </a:solidFill>
                <a:effectLst/>
                <a:latin typeface="Calibri" panose="020F0502020204030204" pitchFamily="34" charset="0"/>
                <a:ea typeface="+mn-ea"/>
                <a:cs typeface="+mn-cs"/>
              </a:rPr>
              <a:t>This means that before users can access any of Maya's functionalities, they must prove their identity by providing valid login credentials. These credentials typically consist of a username and a corresponding password.</a:t>
            </a:r>
            <a:endParaRPr lang="en-IN" sz="2300" dirty="0">
              <a:effectLst/>
            </a:endParaRPr>
          </a:p>
          <a:p>
            <a:pPr marL="347472" indent="-347472" algn="just" rtl="0" eaLnBrk="1" latinLnBrk="0" hangingPunct="1">
              <a:spcBef>
                <a:spcPts val="0"/>
              </a:spcBef>
              <a:spcAft>
                <a:spcPts val="0"/>
              </a:spcAft>
              <a:buFont typeface="Arial" panose="020B0604020202020204" pitchFamily="34" charset="0"/>
              <a:buChar char="•"/>
            </a:pPr>
            <a:r>
              <a:rPr lang="en-US" sz="2300" b="0" i="0" kern="1200" dirty="0">
                <a:solidFill>
                  <a:srgbClr val="FFFFFF"/>
                </a:solidFill>
                <a:effectLst/>
                <a:latin typeface="Calibri" panose="020F0502020204030204" pitchFamily="34" charset="0"/>
                <a:ea typeface="+mn-ea"/>
                <a:cs typeface="+mn-cs"/>
              </a:rPr>
              <a:t>Without successful authentication, access to Maya's main functionalities is restricted.</a:t>
            </a:r>
            <a:endParaRPr lang="en-IN" sz="2300" dirty="0">
              <a:effectLst/>
            </a:endParaRPr>
          </a:p>
        </p:txBody>
      </p:sp>
    </p:spTree>
    <p:extLst>
      <p:ext uri="{BB962C8B-B14F-4D97-AF65-F5344CB8AC3E}">
        <p14:creationId xmlns:p14="http://schemas.microsoft.com/office/powerpoint/2010/main" val="32691534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2A133F-868E-95D4-253D-F9264A847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08542" cy="6858000"/>
          </a:xfrm>
          <a:prstGeom prst="rect">
            <a:avLst/>
          </a:prstGeom>
        </p:spPr>
      </p:pic>
    </p:spTree>
    <p:extLst>
      <p:ext uri="{BB962C8B-B14F-4D97-AF65-F5344CB8AC3E}">
        <p14:creationId xmlns:p14="http://schemas.microsoft.com/office/powerpoint/2010/main" val="3386366107"/>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78B292-6C22-5592-5E7D-20B399B395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7351028"/>
          </a:xfrm>
          <a:prstGeom prst="rect">
            <a:avLst/>
          </a:prstGeom>
        </p:spPr>
      </p:pic>
      <p:sp>
        <p:nvSpPr>
          <p:cNvPr id="4" name="TextBox 3">
            <a:extLst>
              <a:ext uri="{FF2B5EF4-FFF2-40B4-BE49-F238E27FC236}">
                <a16:creationId xmlns:a16="http://schemas.microsoft.com/office/drawing/2014/main" id="{9825FCB6-4643-FDF4-05E2-95EC6B4CF299}"/>
              </a:ext>
            </a:extLst>
          </p:cNvPr>
          <p:cNvSpPr txBox="1"/>
          <p:nvPr/>
        </p:nvSpPr>
        <p:spPr>
          <a:xfrm>
            <a:off x="481263" y="-394637"/>
            <a:ext cx="11192576" cy="6340197"/>
          </a:xfrm>
          <a:prstGeom prst="rect">
            <a:avLst/>
          </a:prstGeom>
          <a:noFill/>
        </p:spPr>
        <p:txBody>
          <a:bodyPr wrap="square" rtlCol="0">
            <a:spAutoFit/>
          </a:bodyPr>
          <a:lstStyle/>
          <a:p>
            <a:pPr>
              <a:lnSpc>
                <a:spcPct val="300000"/>
              </a:lnSpc>
            </a:pPr>
            <a:r>
              <a:rPr lang="en-US" sz="4000" b="1" i="0" u="sng" dirty="0">
                <a:solidFill>
                  <a:schemeClr val="bg1"/>
                </a:solidFill>
                <a:effectLst/>
              </a:rPr>
              <a:t>Future Improvements</a:t>
            </a:r>
          </a:p>
          <a:p>
            <a:pPr marL="342900" indent="-342900" algn="just">
              <a:buFont typeface="Arial" panose="020B0604020202020204" pitchFamily="34" charset="0"/>
              <a:buChar char="•"/>
            </a:pPr>
            <a:r>
              <a:rPr lang="en-US" sz="2600" b="1" i="0" dirty="0">
                <a:solidFill>
                  <a:schemeClr val="bg1"/>
                </a:solidFill>
                <a:effectLst/>
              </a:rPr>
              <a:t>Multi-Lingual Support </a:t>
            </a:r>
            <a:r>
              <a:rPr lang="en-US" sz="2600" b="0" i="0" dirty="0">
                <a:solidFill>
                  <a:schemeClr val="bg1"/>
                </a:solidFill>
                <a:effectLst/>
              </a:rPr>
              <a:t>:- Expand MAYA's language capabilities to serve a more diverse user base. Prioritize languages based on user demand and regional relevance.</a:t>
            </a:r>
          </a:p>
          <a:p>
            <a:pPr marL="342900" indent="-342900">
              <a:buFont typeface="Arial" panose="020B0604020202020204" pitchFamily="34" charset="0"/>
              <a:buChar char="•"/>
            </a:pPr>
            <a:endParaRPr lang="en-US" sz="2600" b="0" i="0" dirty="0">
              <a:solidFill>
                <a:schemeClr val="bg1"/>
              </a:solidFill>
              <a:effectLst/>
            </a:endParaRPr>
          </a:p>
          <a:p>
            <a:pPr marL="342900" indent="-342900" algn="just">
              <a:buFont typeface="Arial" panose="020B0604020202020204" pitchFamily="34" charset="0"/>
              <a:buChar char="•"/>
            </a:pPr>
            <a:r>
              <a:rPr lang="en-US" sz="2600" b="0" i="0" dirty="0">
                <a:solidFill>
                  <a:schemeClr val="bg1"/>
                </a:solidFill>
                <a:effectLst/>
              </a:rPr>
              <a:t> </a:t>
            </a:r>
            <a:r>
              <a:rPr lang="en-US" sz="2600" b="1" i="0" dirty="0">
                <a:solidFill>
                  <a:schemeClr val="bg1"/>
                </a:solidFill>
                <a:effectLst/>
              </a:rPr>
              <a:t>Voice and Speech Improvements </a:t>
            </a:r>
            <a:r>
              <a:rPr lang="en-US" sz="2600" b="0" i="0" dirty="0">
                <a:solidFill>
                  <a:schemeClr val="bg1"/>
                </a:solidFill>
                <a:effectLst/>
              </a:rPr>
              <a:t>:- Invest in improving MAYA's voice recognition accuracy. Offer a variety of voices and accents for a more inclusive experience.</a:t>
            </a:r>
          </a:p>
          <a:p>
            <a:pPr marL="342900" indent="-342900" algn="just">
              <a:buFont typeface="Arial" panose="020B0604020202020204" pitchFamily="34" charset="0"/>
              <a:buChar char="•"/>
            </a:pPr>
            <a:endParaRPr lang="en-US" sz="2600" dirty="0">
              <a:solidFill>
                <a:schemeClr val="bg1"/>
              </a:solidFill>
            </a:endParaRPr>
          </a:p>
          <a:p>
            <a:pPr marL="342900" indent="-342900" algn="just">
              <a:buFont typeface="Arial" panose="020B0604020202020204" pitchFamily="34" charset="0"/>
              <a:buChar char="•"/>
            </a:pPr>
            <a:r>
              <a:rPr lang="en-US" sz="2600" b="0" i="0" u="sng" dirty="0">
                <a:solidFill>
                  <a:schemeClr val="bg1"/>
                </a:solidFill>
                <a:effectLst/>
              </a:rPr>
              <a:t> </a:t>
            </a:r>
            <a:r>
              <a:rPr lang="en-US" sz="2600" b="1" i="0" dirty="0">
                <a:solidFill>
                  <a:schemeClr val="bg1"/>
                </a:solidFill>
                <a:effectLst/>
              </a:rPr>
              <a:t>Integration with Smart Home Devices :- </a:t>
            </a:r>
            <a:r>
              <a:rPr lang="en-US" sz="2600" b="0" i="0" dirty="0">
                <a:solidFill>
                  <a:schemeClr val="bg1"/>
                </a:solidFill>
                <a:effectLst/>
              </a:rPr>
              <a:t>Work on expanding MAYA's compatibility with various smart home devices, enabling users to control their </a:t>
            </a:r>
            <a:r>
              <a:rPr lang="en-US" sz="2600" b="0" i="0" dirty="0" err="1">
                <a:solidFill>
                  <a:schemeClr val="bg1"/>
                </a:solidFill>
                <a:effectLst/>
              </a:rPr>
              <a:t>loT</a:t>
            </a:r>
            <a:r>
              <a:rPr lang="en-US" sz="2600" b="0" i="0" dirty="0">
                <a:solidFill>
                  <a:schemeClr val="bg1"/>
                </a:solidFill>
                <a:effectLst/>
              </a:rPr>
              <a:t> devices effortlessly. </a:t>
            </a:r>
            <a:endParaRPr lang="en-IN" sz="2600" dirty="0">
              <a:solidFill>
                <a:schemeClr val="bg1"/>
              </a:solidFill>
            </a:endParaRPr>
          </a:p>
        </p:txBody>
      </p:sp>
    </p:spTree>
    <p:extLst>
      <p:ext uri="{BB962C8B-B14F-4D97-AF65-F5344CB8AC3E}">
        <p14:creationId xmlns:p14="http://schemas.microsoft.com/office/powerpoint/2010/main" val="2887833415"/>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79E5DB-00AC-F150-69FF-7CC798669B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7464392"/>
          </a:xfrm>
          <a:prstGeom prst="rect">
            <a:avLst/>
          </a:prstGeom>
        </p:spPr>
      </p:pic>
      <p:sp>
        <p:nvSpPr>
          <p:cNvPr id="4" name="TextBox 3">
            <a:extLst>
              <a:ext uri="{FF2B5EF4-FFF2-40B4-BE49-F238E27FC236}">
                <a16:creationId xmlns:a16="http://schemas.microsoft.com/office/drawing/2014/main" id="{8A3B3172-D795-0158-03B6-57C983833C6B}"/>
              </a:ext>
            </a:extLst>
          </p:cNvPr>
          <p:cNvSpPr txBox="1"/>
          <p:nvPr/>
        </p:nvSpPr>
        <p:spPr>
          <a:xfrm>
            <a:off x="546099" y="-647700"/>
            <a:ext cx="10994591" cy="7000921"/>
          </a:xfrm>
          <a:prstGeom prst="rect">
            <a:avLst/>
          </a:prstGeom>
          <a:noFill/>
        </p:spPr>
        <p:txBody>
          <a:bodyPr wrap="square" rtlCol="0">
            <a:spAutoFit/>
          </a:bodyPr>
          <a:lstStyle/>
          <a:p>
            <a:pPr>
              <a:lnSpc>
                <a:spcPct val="300000"/>
              </a:lnSpc>
            </a:pPr>
            <a:r>
              <a:rPr lang="en-US" sz="4000" b="1" i="0" u="sng" dirty="0">
                <a:solidFill>
                  <a:schemeClr val="bg1"/>
                </a:solidFill>
                <a:effectLst/>
              </a:rPr>
              <a:t>Conclusion </a:t>
            </a:r>
          </a:p>
          <a:p>
            <a:pPr marL="457200" indent="-457200" algn="just">
              <a:spcAft>
                <a:spcPts val="2000"/>
              </a:spcAft>
              <a:buAutoNum type="arabicPeriod"/>
            </a:pPr>
            <a:r>
              <a:rPr lang="en-US" sz="2500" b="1" i="0" dirty="0">
                <a:solidFill>
                  <a:schemeClr val="bg1"/>
                </a:solidFill>
                <a:effectLst/>
              </a:rPr>
              <a:t>Enhanced Productivity </a:t>
            </a:r>
            <a:r>
              <a:rPr lang="en-US" sz="2500" b="0" i="0" dirty="0">
                <a:solidFill>
                  <a:schemeClr val="bg1"/>
                </a:solidFill>
                <a:effectLst/>
              </a:rPr>
              <a:t>:- MAYA streamlines tasks, allowing users to perform various actions quickly and efficiently using voice commands. This enhances productivity, especially for multitasking individuals. </a:t>
            </a:r>
          </a:p>
          <a:p>
            <a:pPr marL="457200" indent="-457200" algn="just">
              <a:spcAft>
                <a:spcPts val="2000"/>
              </a:spcAft>
              <a:buAutoNum type="arabicPeriod"/>
            </a:pPr>
            <a:r>
              <a:rPr lang="en-US" sz="2500" b="1" i="0" dirty="0">
                <a:solidFill>
                  <a:schemeClr val="bg1"/>
                </a:solidFill>
                <a:effectLst/>
              </a:rPr>
              <a:t>Accessibility</a:t>
            </a:r>
            <a:r>
              <a:rPr lang="en-US" sz="2500" b="0" i="0" u="sng" dirty="0">
                <a:solidFill>
                  <a:schemeClr val="bg1"/>
                </a:solidFill>
                <a:effectLst/>
              </a:rPr>
              <a:t> </a:t>
            </a:r>
            <a:r>
              <a:rPr lang="en-US" sz="2500" b="0" i="0" dirty="0">
                <a:solidFill>
                  <a:schemeClr val="bg1"/>
                </a:solidFill>
                <a:effectLst/>
              </a:rPr>
              <a:t>:- MAYA is inclusive, catering to people with disabilities or those who prefer voice interactions. It ensures accessibility for a wider user base. </a:t>
            </a:r>
          </a:p>
          <a:p>
            <a:pPr marL="457200" indent="-457200" algn="just">
              <a:spcAft>
                <a:spcPts val="2000"/>
              </a:spcAft>
              <a:buAutoNum type="arabicPeriod"/>
            </a:pPr>
            <a:r>
              <a:rPr lang="en-US" sz="2500" b="1" i="0" dirty="0">
                <a:solidFill>
                  <a:schemeClr val="bg1"/>
                </a:solidFill>
                <a:effectLst/>
              </a:rPr>
              <a:t>Time-Saving </a:t>
            </a:r>
            <a:r>
              <a:rPr lang="en-US" sz="2500" b="0" i="0" dirty="0">
                <a:solidFill>
                  <a:schemeClr val="bg1"/>
                </a:solidFill>
                <a:effectLst/>
              </a:rPr>
              <a:t> :- Users can perform a variety of actions, from setting reminders to answering questions, without manually navigating through applications or websites, saving valuable time. </a:t>
            </a:r>
          </a:p>
          <a:p>
            <a:pPr marL="457200" indent="-457200" algn="just">
              <a:spcAft>
                <a:spcPts val="2000"/>
              </a:spcAft>
              <a:buAutoNum type="arabicPeriod"/>
            </a:pPr>
            <a:r>
              <a:rPr lang="en-US" sz="2500" b="1" i="0" dirty="0">
                <a:solidFill>
                  <a:schemeClr val="bg1"/>
                </a:solidFill>
                <a:effectLst/>
              </a:rPr>
              <a:t>Personal Assistant  </a:t>
            </a:r>
            <a:r>
              <a:rPr lang="en-US" sz="2500" b="0" i="0" dirty="0">
                <a:solidFill>
                  <a:schemeClr val="bg1"/>
                </a:solidFill>
                <a:effectLst/>
              </a:rPr>
              <a:t>:- MAYA acts as a personalized digital assistant, helping users with daily tasks, such as setting schedules, finding information, or managing devices. </a:t>
            </a:r>
            <a:endParaRPr lang="en-IN" sz="2500" dirty="0">
              <a:solidFill>
                <a:schemeClr val="bg1"/>
              </a:solidFill>
            </a:endParaRPr>
          </a:p>
        </p:txBody>
      </p:sp>
    </p:spTree>
    <p:extLst>
      <p:ext uri="{BB962C8B-B14F-4D97-AF65-F5344CB8AC3E}">
        <p14:creationId xmlns:p14="http://schemas.microsoft.com/office/powerpoint/2010/main" val="519462023"/>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78A13D-0860-7617-B637-DDE07A6D266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7549464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9F61CD-756F-1339-47F8-6A5086BDB2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7752"/>
            <a:ext cx="12192000" cy="7004651"/>
          </a:xfrm>
          <a:prstGeom prst="rect">
            <a:avLst/>
          </a:prstGeom>
        </p:spPr>
      </p:pic>
      <p:sp>
        <p:nvSpPr>
          <p:cNvPr id="4" name="TextBox 3">
            <a:extLst>
              <a:ext uri="{FF2B5EF4-FFF2-40B4-BE49-F238E27FC236}">
                <a16:creationId xmlns:a16="http://schemas.microsoft.com/office/drawing/2014/main" id="{21BB6FCF-105E-9565-5B7B-6BD1E0D1E13B}"/>
              </a:ext>
            </a:extLst>
          </p:cNvPr>
          <p:cNvSpPr txBox="1"/>
          <p:nvPr/>
        </p:nvSpPr>
        <p:spPr>
          <a:xfrm>
            <a:off x="673330" y="216131"/>
            <a:ext cx="3807229" cy="707886"/>
          </a:xfrm>
          <a:prstGeom prst="rect">
            <a:avLst/>
          </a:prstGeom>
          <a:noFill/>
        </p:spPr>
        <p:txBody>
          <a:bodyPr wrap="square" rtlCol="0">
            <a:spAutoFit/>
          </a:bodyPr>
          <a:lstStyle/>
          <a:p>
            <a:r>
              <a:rPr lang="en-IN" sz="4000" b="1" u="sng" dirty="0">
                <a:solidFill>
                  <a:schemeClr val="bg1"/>
                </a:solidFill>
              </a:rPr>
              <a:t>Introduction</a:t>
            </a:r>
          </a:p>
        </p:txBody>
      </p:sp>
      <p:sp>
        <p:nvSpPr>
          <p:cNvPr id="5" name="TextBox 4">
            <a:extLst>
              <a:ext uri="{FF2B5EF4-FFF2-40B4-BE49-F238E27FC236}">
                <a16:creationId xmlns:a16="http://schemas.microsoft.com/office/drawing/2014/main" id="{D4F96A0D-F543-6985-A688-DD7CE93AD0F9}"/>
              </a:ext>
            </a:extLst>
          </p:cNvPr>
          <p:cNvSpPr txBox="1"/>
          <p:nvPr/>
        </p:nvSpPr>
        <p:spPr>
          <a:xfrm>
            <a:off x="415636" y="1147156"/>
            <a:ext cx="11346873" cy="4893647"/>
          </a:xfrm>
          <a:prstGeom prst="rect">
            <a:avLst/>
          </a:prstGeom>
          <a:noFill/>
        </p:spPr>
        <p:txBody>
          <a:bodyPr wrap="square" rtlCol="0">
            <a:spAutoFit/>
          </a:bodyPr>
          <a:lstStyle/>
          <a:p>
            <a:pPr marL="342900" indent="-342900" algn="just">
              <a:buFont typeface="Arial" panose="020B0604020202020204" pitchFamily="34" charset="0"/>
              <a:buChar char="•"/>
            </a:pPr>
            <a:r>
              <a:rPr lang="en-US" sz="2400" b="0" i="0" dirty="0">
                <a:solidFill>
                  <a:schemeClr val="bg1"/>
                </a:solidFill>
                <a:effectLst/>
              </a:rPr>
              <a:t>In a world driven by technology and automation, voice assistants have become an integral part of our daily lives. Meet MAYA, the Magical AI, Your Assistant</a:t>
            </a:r>
            <a:r>
              <a:rPr lang="en-US" sz="2400" i="0" dirty="0">
                <a:solidFill>
                  <a:schemeClr val="bg1"/>
                </a:solidFill>
                <a:effectLst/>
              </a:rPr>
              <a:t>, </a:t>
            </a:r>
            <a:r>
              <a:rPr lang="en-US" sz="2400" b="0" i="0" dirty="0">
                <a:solidFill>
                  <a:schemeClr val="bg1"/>
                </a:solidFill>
                <a:effectLst/>
              </a:rPr>
              <a:t>a powerful and versatile digital companion designed to make your life easier and more efficient. </a:t>
            </a:r>
          </a:p>
          <a:p>
            <a:pPr marL="342900" indent="-342900" algn="just">
              <a:buFont typeface="Arial" panose="020B0604020202020204" pitchFamily="34" charset="0"/>
              <a:buChar char="•"/>
            </a:pPr>
            <a:endParaRPr lang="en-US" sz="2400" dirty="0">
              <a:solidFill>
                <a:schemeClr val="bg1"/>
              </a:solidFill>
            </a:endParaRPr>
          </a:p>
          <a:p>
            <a:pPr marL="342900" indent="-342900" algn="just">
              <a:buFont typeface="Arial" panose="020B0604020202020204" pitchFamily="34" charset="0"/>
              <a:buChar char="•"/>
            </a:pPr>
            <a:r>
              <a:rPr lang="en-US" sz="2400" b="0" i="0" dirty="0">
                <a:solidFill>
                  <a:schemeClr val="bg1"/>
                </a:solidFill>
                <a:effectLst/>
              </a:rPr>
              <a:t>MAYA stands for "Magical AI, Your Assistant" Whether you're looking for answers to questions, need assistance with tasks, or simply want to control your digital world effortlessly, MAYA is here to help.</a:t>
            </a:r>
          </a:p>
          <a:p>
            <a:pPr marL="342900" indent="-342900" algn="just">
              <a:buFont typeface="Arial" panose="020B0604020202020204" pitchFamily="34" charset="0"/>
              <a:buChar char="•"/>
            </a:pPr>
            <a:endParaRPr lang="en-US" sz="2400" dirty="0">
              <a:solidFill>
                <a:schemeClr val="bg1"/>
              </a:solidFill>
            </a:endParaRPr>
          </a:p>
          <a:p>
            <a:pPr marL="342900" indent="-342900" algn="just">
              <a:buFont typeface="Arial" panose="020B0604020202020204" pitchFamily="34" charset="0"/>
              <a:buChar char="•"/>
            </a:pPr>
            <a:r>
              <a:rPr lang="en-US" sz="2400" b="0" i="0" dirty="0">
                <a:solidFill>
                  <a:schemeClr val="bg1"/>
                </a:solidFill>
                <a:effectLst/>
              </a:rPr>
              <a:t>With over 30 diverse functionalities, MAYA is more than just a voice assistant, it's your personal assistant, your entertainer, and your information hub. From managing applications, searching the web, and checking the weather to sending messages and performing complex calculations, MAYA is your go-to solution for a smarter and more productive life</a:t>
            </a:r>
            <a:endParaRPr lang="en-IN" sz="2400" dirty="0">
              <a:solidFill>
                <a:schemeClr val="bg1"/>
              </a:solidFill>
            </a:endParaRPr>
          </a:p>
        </p:txBody>
      </p:sp>
    </p:spTree>
    <p:extLst>
      <p:ext uri="{BB962C8B-B14F-4D97-AF65-F5344CB8AC3E}">
        <p14:creationId xmlns:p14="http://schemas.microsoft.com/office/powerpoint/2010/main" val="363496226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66B3AA-8665-96A4-6D0F-145C84BE2A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5699"/>
            <a:ext cx="12192000" cy="7073699"/>
          </a:xfrm>
          <a:prstGeom prst="rect">
            <a:avLst/>
          </a:prstGeom>
        </p:spPr>
      </p:pic>
      <p:sp>
        <p:nvSpPr>
          <p:cNvPr id="6" name="TextBox 5">
            <a:extLst>
              <a:ext uri="{FF2B5EF4-FFF2-40B4-BE49-F238E27FC236}">
                <a16:creationId xmlns:a16="http://schemas.microsoft.com/office/drawing/2014/main" id="{78864B55-B098-DF55-F246-B5BFC5115A80}"/>
              </a:ext>
            </a:extLst>
          </p:cNvPr>
          <p:cNvSpPr txBox="1"/>
          <p:nvPr/>
        </p:nvSpPr>
        <p:spPr>
          <a:xfrm>
            <a:off x="507075" y="141316"/>
            <a:ext cx="6434051" cy="707886"/>
          </a:xfrm>
          <a:prstGeom prst="rect">
            <a:avLst/>
          </a:prstGeom>
          <a:noFill/>
        </p:spPr>
        <p:txBody>
          <a:bodyPr wrap="square" rtlCol="0">
            <a:spAutoFit/>
          </a:bodyPr>
          <a:lstStyle/>
          <a:p>
            <a:r>
              <a:rPr lang="en-IN" sz="4000" b="1" u="sng" dirty="0">
                <a:solidFill>
                  <a:schemeClr val="bg1"/>
                </a:solidFill>
              </a:rPr>
              <a:t>Objectives of the project</a:t>
            </a:r>
          </a:p>
        </p:txBody>
      </p:sp>
      <p:sp>
        <p:nvSpPr>
          <p:cNvPr id="7" name="TextBox 6">
            <a:extLst>
              <a:ext uri="{FF2B5EF4-FFF2-40B4-BE49-F238E27FC236}">
                <a16:creationId xmlns:a16="http://schemas.microsoft.com/office/drawing/2014/main" id="{DCD4E0DA-6B90-AA0E-FA01-0EB86E152A77}"/>
              </a:ext>
            </a:extLst>
          </p:cNvPr>
          <p:cNvSpPr txBox="1"/>
          <p:nvPr/>
        </p:nvSpPr>
        <p:spPr>
          <a:xfrm>
            <a:off x="307571" y="1122219"/>
            <a:ext cx="11637819" cy="5262979"/>
          </a:xfrm>
          <a:prstGeom prst="rect">
            <a:avLst/>
          </a:prstGeom>
          <a:noFill/>
        </p:spPr>
        <p:txBody>
          <a:bodyPr wrap="square" rtlCol="0">
            <a:spAutoFit/>
          </a:bodyPr>
          <a:lstStyle/>
          <a:p>
            <a:pPr marL="342900" indent="-342900" algn="just">
              <a:buFont typeface="Arial" panose="020B0604020202020204" pitchFamily="34" charset="0"/>
              <a:buChar char="•"/>
            </a:pPr>
            <a:r>
              <a:rPr lang="en-US" sz="2400" b="0" i="0" dirty="0">
                <a:solidFill>
                  <a:schemeClr val="bg1"/>
                </a:solidFill>
                <a:effectLst/>
              </a:rPr>
              <a:t>The code initializes and sets up the virtual assistant named "Maya." - It can perform tasks such as opening applications (e.g., web browsers, text editors), searching the web, sending messages, retrieving information from Wikipedia, providing weather updates, news headlines, and jokes.</a:t>
            </a:r>
          </a:p>
          <a:p>
            <a:pPr marL="342900" indent="-342900" algn="just">
              <a:buFont typeface="Arial" panose="020B0604020202020204" pitchFamily="34" charset="0"/>
              <a:buChar char="•"/>
            </a:pPr>
            <a:endParaRPr lang="en-US" sz="2400" b="0" i="0" dirty="0">
              <a:solidFill>
                <a:schemeClr val="bg1"/>
              </a:solidFill>
              <a:effectLst/>
            </a:endParaRPr>
          </a:p>
          <a:p>
            <a:pPr marL="342900" indent="-342900" algn="just">
              <a:buFont typeface="Arial" panose="020B0604020202020204" pitchFamily="34" charset="0"/>
              <a:buChar char="•"/>
            </a:pPr>
            <a:r>
              <a:rPr lang="en-US" sz="2400" b="0" i="0" dirty="0">
                <a:solidFill>
                  <a:schemeClr val="bg1"/>
                </a:solidFill>
                <a:effectLst/>
              </a:rPr>
              <a:t>It can interact with the user via speech. The virtual assistant can perform system-related tasks like changing the desktop wallpaper, adjusting system vo</a:t>
            </a:r>
            <a:r>
              <a:rPr lang="en-US" sz="2400" dirty="0">
                <a:solidFill>
                  <a:schemeClr val="bg1"/>
                </a:solidFill>
              </a:rPr>
              <a:t>l</a:t>
            </a:r>
            <a:r>
              <a:rPr lang="en-US" sz="2400" b="0" i="0" dirty="0">
                <a:solidFill>
                  <a:schemeClr val="bg1"/>
                </a:solidFill>
                <a:effectLst/>
              </a:rPr>
              <a:t>ume, taking screenshots, and managing tasks. </a:t>
            </a:r>
          </a:p>
          <a:p>
            <a:pPr marL="342900" indent="-342900" algn="just">
              <a:buFont typeface="Arial" panose="020B0604020202020204" pitchFamily="34" charset="0"/>
              <a:buChar char="•"/>
            </a:pPr>
            <a:endParaRPr lang="en-US" sz="2400" dirty="0">
              <a:solidFill>
                <a:schemeClr val="bg1"/>
              </a:solidFill>
            </a:endParaRPr>
          </a:p>
          <a:p>
            <a:pPr marL="342900" indent="-342900" algn="just">
              <a:buFont typeface="Arial" panose="020B0604020202020204" pitchFamily="34" charset="0"/>
              <a:buChar char="•"/>
            </a:pPr>
            <a:r>
              <a:rPr lang="en-US" sz="2400" b="0" i="0" dirty="0">
                <a:solidFill>
                  <a:schemeClr val="bg1"/>
                </a:solidFill>
                <a:effectLst/>
              </a:rPr>
              <a:t>It can set alarms, calculate answers to questions, translate te</a:t>
            </a:r>
            <a:r>
              <a:rPr lang="en-US" sz="2400" dirty="0">
                <a:solidFill>
                  <a:schemeClr val="bg1"/>
                </a:solidFill>
              </a:rPr>
              <a:t>x</a:t>
            </a:r>
            <a:r>
              <a:rPr lang="en-US" sz="2400" b="0" i="0" dirty="0">
                <a:solidFill>
                  <a:schemeClr val="bg1"/>
                </a:solidFill>
                <a:effectLst/>
              </a:rPr>
              <a:t>t, and even control media playback (e.g., pausing and playing videos). </a:t>
            </a:r>
          </a:p>
          <a:p>
            <a:pPr marL="342900" indent="-342900" algn="just">
              <a:buFont typeface="Arial" panose="020B0604020202020204" pitchFamily="34" charset="0"/>
              <a:buChar char="•"/>
            </a:pPr>
            <a:endParaRPr lang="en-US" sz="2400" dirty="0">
              <a:solidFill>
                <a:schemeClr val="bg1"/>
              </a:solidFill>
            </a:endParaRPr>
          </a:p>
          <a:p>
            <a:pPr marL="342900" indent="-342900" algn="just">
              <a:buFont typeface="Arial" panose="020B0604020202020204" pitchFamily="34" charset="0"/>
              <a:buChar char="•"/>
            </a:pPr>
            <a:r>
              <a:rPr lang="en-US" sz="2400" b="0" i="0" dirty="0">
                <a:solidFill>
                  <a:schemeClr val="bg1"/>
                </a:solidFill>
                <a:effectLst/>
              </a:rPr>
              <a:t>The code uses external APIs and servi</a:t>
            </a:r>
            <a:r>
              <a:rPr lang="en-US" sz="2400" dirty="0">
                <a:solidFill>
                  <a:schemeClr val="bg1"/>
                </a:solidFill>
              </a:rPr>
              <a:t>c</a:t>
            </a:r>
            <a:r>
              <a:rPr lang="en-US" sz="2400" b="0" i="0" dirty="0">
                <a:solidFill>
                  <a:schemeClr val="bg1"/>
                </a:solidFill>
                <a:effectLst/>
              </a:rPr>
              <a:t>es, such as Wolfram Alpha, Google Maps, and news APIs, to fetch information. </a:t>
            </a:r>
            <a:endParaRPr lang="en-IN" sz="2400" dirty="0">
              <a:solidFill>
                <a:schemeClr val="bg1"/>
              </a:solidFill>
            </a:endParaRPr>
          </a:p>
        </p:txBody>
      </p:sp>
    </p:spTree>
    <p:extLst>
      <p:ext uri="{BB962C8B-B14F-4D97-AF65-F5344CB8AC3E}">
        <p14:creationId xmlns:p14="http://schemas.microsoft.com/office/powerpoint/2010/main" val="3646840864"/>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3FDB23-D106-01EC-C8F7-F65505DBA7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69"/>
            <a:ext cx="12192000" cy="6885137"/>
          </a:xfrm>
          <a:prstGeom prst="rect">
            <a:avLst/>
          </a:prstGeom>
        </p:spPr>
      </p:pic>
      <p:sp>
        <p:nvSpPr>
          <p:cNvPr id="4" name="TextBox 3">
            <a:extLst>
              <a:ext uri="{FF2B5EF4-FFF2-40B4-BE49-F238E27FC236}">
                <a16:creationId xmlns:a16="http://schemas.microsoft.com/office/drawing/2014/main" id="{3CB79054-DFE9-576D-3C99-2066C7FF9979}"/>
              </a:ext>
            </a:extLst>
          </p:cNvPr>
          <p:cNvSpPr txBox="1"/>
          <p:nvPr/>
        </p:nvSpPr>
        <p:spPr>
          <a:xfrm>
            <a:off x="349135" y="440575"/>
            <a:ext cx="11180618" cy="4278094"/>
          </a:xfrm>
          <a:prstGeom prst="rect">
            <a:avLst/>
          </a:prstGeom>
          <a:noFill/>
        </p:spPr>
        <p:txBody>
          <a:bodyPr wrap="square" rtlCol="0">
            <a:spAutoFit/>
          </a:bodyPr>
          <a:lstStyle/>
          <a:p>
            <a:r>
              <a:rPr lang="en-US" sz="4000" b="1" i="0" u="sng" dirty="0">
                <a:solidFill>
                  <a:schemeClr val="bg1"/>
                </a:solidFill>
                <a:effectLst/>
              </a:rPr>
              <a:t>Team Members &amp; Role </a:t>
            </a:r>
          </a:p>
          <a:p>
            <a:endParaRPr lang="en-US" sz="4000" b="0" i="0" dirty="0">
              <a:solidFill>
                <a:schemeClr val="bg1"/>
              </a:solidFill>
              <a:effectLst/>
            </a:endParaRPr>
          </a:p>
          <a:p>
            <a:pPr marL="457200" indent="-457200" algn="just">
              <a:buAutoNum type="arabicPeriod"/>
            </a:pPr>
            <a:r>
              <a:rPr lang="en-US" sz="2400" b="0" i="0" dirty="0" err="1">
                <a:solidFill>
                  <a:schemeClr val="bg1"/>
                </a:solidFill>
                <a:effectLst/>
              </a:rPr>
              <a:t>Gudipudi</a:t>
            </a:r>
            <a:r>
              <a:rPr lang="en-US" sz="2400" b="0" i="0" dirty="0">
                <a:solidFill>
                  <a:schemeClr val="bg1"/>
                </a:solidFill>
                <a:effectLst/>
              </a:rPr>
              <a:t> </a:t>
            </a:r>
            <a:r>
              <a:rPr lang="en-US" sz="2400" b="0" i="0" dirty="0" err="1">
                <a:solidFill>
                  <a:schemeClr val="bg1"/>
                </a:solidFill>
                <a:effectLst/>
              </a:rPr>
              <a:t>Rushitha</a:t>
            </a:r>
            <a:r>
              <a:rPr lang="en-US" sz="2400" b="0" i="0" dirty="0">
                <a:solidFill>
                  <a:schemeClr val="bg1"/>
                </a:solidFill>
                <a:effectLst/>
              </a:rPr>
              <a:t>   :-   primarily focus on the development of the core functionalities and the backend of the voice assistant system. like Voice Recognition, Functionality Integration, User Interactions with voice commands. </a:t>
            </a:r>
          </a:p>
          <a:p>
            <a:pPr marL="457200" indent="-457200" algn="just">
              <a:buAutoNum type="arabicPeriod"/>
            </a:pPr>
            <a:endParaRPr lang="en-US" sz="2400" dirty="0">
              <a:solidFill>
                <a:schemeClr val="bg1"/>
              </a:solidFill>
            </a:endParaRPr>
          </a:p>
          <a:p>
            <a:pPr marL="457200" indent="-457200" algn="just">
              <a:buAutoNum type="arabicPeriod"/>
            </a:pPr>
            <a:r>
              <a:rPr lang="en-US" sz="2400" b="0" i="0" dirty="0" err="1">
                <a:solidFill>
                  <a:schemeClr val="bg1"/>
                </a:solidFill>
                <a:effectLst/>
              </a:rPr>
              <a:t>Dandigala</a:t>
            </a:r>
            <a:r>
              <a:rPr lang="en-US" sz="2400" b="0" i="0" dirty="0">
                <a:solidFill>
                  <a:schemeClr val="bg1"/>
                </a:solidFill>
                <a:effectLst/>
              </a:rPr>
              <a:t> Deepthi  :-   primarily focus on creating the user interface and ensuring a seamless and user-friendly experience when interacting with MAYA along with this Thoroughly test the core functionalities, identify and fix bugs, and optimize performance. </a:t>
            </a:r>
            <a:endParaRPr lang="en-IN" sz="2400" dirty="0">
              <a:solidFill>
                <a:schemeClr val="bg1"/>
              </a:solidFill>
            </a:endParaRPr>
          </a:p>
        </p:txBody>
      </p:sp>
    </p:spTree>
    <p:extLst>
      <p:ext uri="{BB962C8B-B14F-4D97-AF65-F5344CB8AC3E}">
        <p14:creationId xmlns:p14="http://schemas.microsoft.com/office/powerpoint/2010/main" val="70400060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4C9D39-0F32-222B-EEF9-D2512F4D5B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899" y="0"/>
            <a:ext cx="12256872" cy="6857999"/>
          </a:xfrm>
          <a:prstGeom prst="rect">
            <a:avLst/>
          </a:prstGeom>
        </p:spPr>
      </p:pic>
      <p:sp>
        <p:nvSpPr>
          <p:cNvPr id="4" name="TextBox 3">
            <a:extLst>
              <a:ext uri="{FF2B5EF4-FFF2-40B4-BE49-F238E27FC236}">
                <a16:creationId xmlns:a16="http://schemas.microsoft.com/office/drawing/2014/main" id="{664D8306-E70C-5BB1-6E92-7E838DE726D6}"/>
              </a:ext>
            </a:extLst>
          </p:cNvPr>
          <p:cNvSpPr txBox="1"/>
          <p:nvPr/>
        </p:nvSpPr>
        <p:spPr>
          <a:xfrm>
            <a:off x="382385" y="-141316"/>
            <a:ext cx="11313622" cy="5144165"/>
          </a:xfrm>
          <a:prstGeom prst="rect">
            <a:avLst/>
          </a:prstGeom>
          <a:noFill/>
        </p:spPr>
        <p:txBody>
          <a:bodyPr wrap="square" rtlCol="0">
            <a:spAutoFit/>
          </a:bodyPr>
          <a:lstStyle/>
          <a:p>
            <a:pPr algn="just">
              <a:lnSpc>
                <a:spcPct val="200000"/>
              </a:lnSpc>
            </a:pPr>
            <a:r>
              <a:rPr lang="en-IN" sz="4000" b="1" i="0" u="sng" dirty="0">
                <a:solidFill>
                  <a:schemeClr val="bg1"/>
                </a:solidFill>
                <a:effectLst/>
              </a:rPr>
              <a:t>Technologies Used</a:t>
            </a:r>
          </a:p>
          <a:p>
            <a:pPr marL="342900" indent="-342900" algn="just">
              <a:lnSpc>
                <a:spcPct val="150000"/>
              </a:lnSpc>
              <a:buFont typeface="Arial" panose="020B0604020202020204" pitchFamily="34" charset="0"/>
              <a:buChar char="•"/>
            </a:pPr>
            <a:r>
              <a:rPr lang="en-IN" sz="2400" b="0" i="0" dirty="0">
                <a:solidFill>
                  <a:schemeClr val="bg1"/>
                </a:solidFill>
                <a:effectLst/>
              </a:rPr>
              <a:t>Speech recognition: (e.g., Google Speech Recognition) </a:t>
            </a:r>
          </a:p>
          <a:p>
            <a:pPr marL="342900" indent="-342900" algn="just">
              <a:lnSpc>
                <a:spcPct val="150000"/>
              </a:lnSpc>
              <a:buFont typeface="Arial" panose="020B0604020202020204" pitchFamily="34" charset="0"/>
              <a:buChar char="•"/>
            </a:pPr>
            <a:r>
              <a:rPr lang="en-IN" sz="2400" b="0" i="0" dirty="0">
                <a:solidFill>
                  <a:schemeClr val="bg1"/>
                </a:solidFill>
                <a:effectLst/>
              </a:rPr>
              <a:t>Text-to-speech: (e.g., Google Text-to-Speech API) </a:t>
            </a:r>
          </a:p>
          <a:p>
            <a:pPr marL="342900" indent="-342900" algn="just">
              <a:lnSpc>
                <a:spcPct val="150000"/>
              </a:lnSpc>
              <a:buFont typeface="Arial" panose="020B0604020202020204" pitchFamily="34" charset="0"/>
              <a:buChar char="•"/>
            </a:pPr>
            <a:r>
              <a:rPr lang="en-IN" sz="2400" b="0" i="0" dirty="0">
                <a:solidFill>
                  <a:schemeClr val="bg1"/>
                </a:solidFill>
                <a:effectLst/>
              </a:rPr>
              <a:t>Web scraping: (e.g., Beautiful Soup for Wikipedia)</a:t>
            </a:r>
          </a:p>
          <a:p>
            <a:pPr marL="342900" indent="-342900" algn="just">
              <a:lnSpc>
                <a:spcPct val="150000"/>
              </a:lnSpc>
              <a:buFont typeface="Arial" panose="020B0604020202020204" pitchFamily="34" charset="0"/>
              <a:buChar char="•"/>
            </a:pPr>
            <a:r>
              <a:rPr lang="en-IN" sz="2400" b="0" i="0" dirty="0">
                <a:solidFill>
                  <a:schemeClr val="bg1"/>
                </a:solidFill>
                <a:effectLst/>
              </a:rPr>
              <a:t>Hardware monitoring: (e.g., system battery level, internet speed) </a:t>
            </a:r>
          </a:p>
          <a:p>
            <a:pPr marL="342900" indent="-342900" algn="just">
              <a:lnSpc>
                <a:spcPct val="150000"/>
              </a:lnSpc>
              <a:buFont typeface="Arial" panose="020B0604020202020204" pitchFamily="34" charset="0"/>
              <a:buChar char="•"/>
            </a:pPr>
            <a:r>
              <a:rPr lang="en-IN" sz="2400" b="0" i="0" dirty="0">
                <a:solidFill>
                  <a:schemeClr val="bg1"/>
                </a:solidFill>
                <a:effectLst/>
              </a:rPr>
              <a:t>Note-taking: (e.g., Notepad) </a:t>
            </a:r>
          </a:p>
          <a:p>
            <a:pPr marL="342900" indent="-342900" algn="just">
              <a:lnSpc>
                <a:spcPct val="150000"/>
              </a:lnSpc>
              <a:buFont typeface="Arial" panose="020B0604020202020204" pitchFamily="34" charset="0"/>
              <a:buChar char="•"/>
            </a:pPr>
            <a:r>
              <a:rPr lang="en-IN" sz="2400" b="0" i="0" dirty="0">
                <a:solidFill>
                  <a:schemeClr val="bg1"/>
                </a:solidFill>
                <a:effectLst/>
              </a:rPr>
              <a:t>IP address retrieval: (e.g., Python's socket library) </a:t>
            </a:r>
          </a:p>
          <a:p>
            <a:pPr marL="342900" indent="-342900" algn="just">
              <a:lnSpc>
                <a:spcPct val="150000"/>
              </a:lnSpc>
              <a:buFont typeface="Arial" panose="020B0604020202020204" pitchFamily="34" charset="0"/>
              <a:buChar char="•"/>
            </a:pPr>
            <a:r>
              <a:rPr lang="en-IN" sz="2400" b="0" i="0" dirty="0">
                <a:solidFill>
                  <a:schemeClr val="bg1"/>
                </a:solidFill>
                <a:effectLst/>
              </a:rPr>
              <a:t>Screenshot capture: (e.g., Python's Pillow library) </a:t>
            </a:r>
            <a:endParaRPr lang="en-IN" sz="2400" dirty="0">
              <a:solidFill>
                <a:schemeClr val="bg1"/>
              </a:solidFill>
            </a:endParaRPr>
          </a:p>
        </p:txBody>
      </p:sp>
      <p:pic>
        <p:nvPicPr>
          <p:cNvPr id="6" name="Picture 5">
            <a:extLst>
              <a:ext uri="{FF2B5EF4-FFF2-40B4-BE49-F238E27FC236}">
                <a16:creationId xmlns:a16="http://schemas.microsoft.com/office/drawing/2014/main" id="{2BF6EBF4-2114-B10F-2910-4438556304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2313" y="0"/>
            <a:ext cx="3153987" cy="6858000"/>
          </a:xfrm>
          <a:prstGeom prst="rect">
            <a:avLst/>
          </a:prstGeom>
        </p:spPr>
      </p:pic>
    </p:spTree>
    <p:extLst>
      <p:ext uri="{BB962C8B-B14F-4D97-AF65-F5344CB8AC3E}">
        <p14:creationId xmlns:p14="http://schemas.microsoft.com/office/powerpoint/2010/main" val="1784417702"/>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A8FFDF-D442-A634-7795-76F8EA548A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68"/>
            <a:ext cx="12167972" cy="6871568"/>
          </a:xfrm>
          <a:prstGeom prst="rect">
            <a:avLst/>
          </a:prstGeom>
        </p:spPr>
      </p:pic>
      <p:sp>
        <p:nvSpPr>
          <p:cNvPr id="4" name="TextBox 3">
            <a:extLst>
              <a:ext uri="{FF2B5EF4-FFF2-40B4-BE49-F238E27FC236}">
                <a16:creationId xmlns:a16="http://schemas.microsoft.com/office/drawing/2014/main" id="{91E5ED89-A34D-8514-7F3A-8F0DE5AE438C}"/>
              </a:ext>
            </a:extLst>
          </p:cNvPr>
          <p:cNvSpPr txBox="1"/>
          <p:nvPr/>
        </p:nvSpPr>
        <p:spPr>
          <a:xfrm>
            <a:off x="558800" y="-13568"/>
            <a:ext cx="11062392" cy="6252161"/>
          </a:xfrm>
          <a:prstGeom prst="rect">
            <a:avLst/>
          </a:prstGeom>
          <a:noFill/>
        </p:spPr>
        <p:txBody>
          <a:bodyPr wrap="square" rtlCol="0">
            <a:spAutoFit/>
          </a:bodyPr>
          <a:lstStyle/>
          <a:p>
            <a:pPr>
              <a:lnSpc>
                <a:spcPct val="200000"/>
              </a:lnSpc>
            </a:pPr>
            <a:r>
              <a:rPr lang="en-IN" sz="4000" b="1" i="0" u="sng" dirty="0">
                <a:solidFill>
                  <a:schemeClr val="bg1"/>
                </a:solidFill>
                <a:effectLst/>
              </a:rPr>
              <a:t>Libraries Used  </a:t>
            </a:r>
          </a:p>
          <a:p>
            <a:pPr marL="342900" indent="-342900" algn="just">
              <a:lnSpc>
                <a:spcPct val="150000"/>
              </a:lnSpc>
              <a:buFont typeface="Arial" panose="020B0604020202020204" pitchFamily="34" charset="0"/>
              <a:buChar char="•"/>
            </a:pPr>
            <a:r>
              <a:rPr lang="en-IN" sz="2400" b="0" i="0" dirty="0" err="1">
                <a:solidFill>
                  <a:schemeClr val="bg1"/>
                </a:solidFill>
                <a:effectLst/>
              </a:rPr>
              <a:t>psutil</a:t>
            </a:r>
            <a:r>
              <a:rPr lang="en-IN" sz="2400" b="0" i="0" dirty="0">
                <a:solidFill>
                  <a:schemeClr val="bg1"/>
                </a:solidFill>
                <a:effectLst/>
              </a:rPr>
              <a:t>            :   For retrieving system information and performance statistics. </a:t>
            </a:r>
          </a:p>
          <a:p>
            <a:pPr marL="342900" indent="-342900" algn="just">
              <a:lnSpc>
                <a:spcPct val="150000"/>
              </a:lnSpc>
              <a:buFont typeface="Arial" panose="020B0604020202020204" pitchFamily="34" charset="0"/>
              <a:buChar char="•"/>
            </a:pPr>
            <a:r>
              <a:rPr lang="en-IN" sz="2400" b="0" i="0" dirty="0" err="1">
                <a:solidFill>
                  <a:schemeClr val="bg1"/>
                </a:solidFill>
                <a:effectLst/>
              </a:rPr>
              <a:t>speedtest</a:t>
            </a:r>
            <a:r>
              <a:rPr lang="en-IN" sz="2400" b="0" i="0" dirty="0">
                <a:solidFill>
                  <a:schemeClr val="bg1"/>
                </a:solidFill>
                <a:effectLst/>
              </a:rPr>
              <a:t>    :   For checking internet speed. </a:t>
            </a:r>
          </a:p>
          <a:p>
            <a:pPr marL="342900" indent="-342900" algn="just">
              <a:lnSpc>
                <a:spcPct val="150000"/>
              </a:lnSpc>
              <a:buFont typeface="Arial" panose="020B0604020202020204" pitchFamily="34" charset="0"/>
              <a:buChar char="•"/>
            </a:pPr>
            <a:r>
              <a:rPr lang="en-IN" sz="2400" b="0" i="0" dirty="0" err="1">
                <a:solidFill>
                  <a:schemeClr val="bg1"/>
                </a:solidFill>
                <a:effectLst/>
              </a:rPr>
              <a:t>Geopy</a:t>
            </a:r>
            <a:r>
              <a:rPr lang="en-IN" sz="2400" b="0" i="0" dirty="0">
                <a:solidFill>
                  <a:schemeClr val="bg1"/>
                </a:solidFill>
                <a:effectLst/>
              </a:rPr>
              <a:t>          :   For geolocation services. </a:t>
            </a:r>
          </a:p>
          <a:p>
            <a:pPr marL="342900" indent="-342900" algn="just">
              <a:lnSpc>
                <a:spcPct val="150000"/>
              </a:lnSpc>
              <a:buFont typeface="Arial" panose="020B0604020202020204" pitchFamily="34" charset="0"/>
              <a:buChar char="•"/>
            </a:pPr>
            <a:r>
              <a:rPr lang="en-IN" sz="2400" b="0" i="0" dirty="0" err="1">
                <a:solidFill>
                  <a:schemeClr val="bg1"/>
                </a:solidFill>
                <a:effectLst/>
              </a:rPr>
              <a:t>Pywhatkit</a:t>
            </a:r>
            <a:r>
              <a:rPr lang="en-IN" sz="2400" b="0" i="0" dirty="0">
                <a:solidFill>
                  <a:schemeClr val="bg1"/>
                </a:solidFill>
                <a:effectLst/>
              </a:rPr>
              <a:t>    :   For sending WhatsApp messages</a:t>
            </a:r>
          </a:p>
          <a:p>
            <a:pPr marL="342900" indent="-342900" algn="just">
              <a:lnSpc>
                <a:spcPct val="150000"/>
              </a:lnSpc>
              <a:buFont typeface="Arial" panose="020B0604020202020204" pitchFamily="34" charset="0"/>
              <a:buChar char="•"/>
            </a:pPr>
            <a:r>
              <a:rPr lang="en-IN" sz="2400" b="0" i="0" dirty="0" err="1">
                <a:solidFill>
                  <a:schemeClr val="bg1"/>
                </a:solidFill>
                <a:effectLst/>
              </a:rPr>
              <a:t>pyautogui</a:t>
            </a:r>
            <a:r>
              <a:rPr lang="en-IN" sz="2400" b="0" i="0" dirty="0">
                <a:solidFill>
                  <a:schemeClr val="bg1"/>
                </a:solidFill>
                <a:effectLst/>
              </a:rPr>
              <a:t>    :   For GUI automation.</a:t>
            </a:r>
          </a:p>
          <a:p>
            <a:pPr marL="342900" indent="-342900" algn="just">
              <a:lnSpc>
                <a:spcPct val="150000"/>
              </a:lnSpc>
              <a:buFont typeface="Arial" panose="020B0604020202020204" pitchFamily="34" charset="0"/>
              <a:buChar char="•"/>
            </a:pPr>
            <a:r>
              <a:rPr lang="en-IN" sz="2400" b="0" i="0" dirty="0">
                <a:solidFill>
                  <a:schemeClr val="bg1"/>
                </a:solidFill>
                <a:effectLst/>
              </a:rPr>
              <a:t>PyQt5           :   A GUI library for creating graphical user interfaces. </a:t>
            </a:r>
          </a:p>
          <a:p>
            <a:pPr marL="342900" indent="-342900" algn="just">
              <a:lnSpc>
                <a:spcPct val="150000"/>
              </a:lnSpc>
              <a:buFont typeface="Arial" panose="020B0604020202020204" pitchFamily="34" charset="0"/>
              <a:buChar char="•"/>
            </a:pPr>
            <a:r>
              <a:rPr lang="en-IN" sz="2400" b="0" i="0" dirty="0" err="1">
                <a:solidFill>
                  <a:schemeClr val="bg1"/>
                </a:solidFill>
                <a:effectLst/>
              </a:rPr>
              <a:t>os</a:t>
            </a:r>
            <a:r>
              <a:rPr lang="en-IN" sz="2400" b="0" i="0" dirty="0">
                <a:solidFill>
                  <a:schemeClr val="bg1"/>
                </a:solidFill>
                <a:effectLst/>
              </a:rPr>
              <a:t>                  :   For handling file operations and system-related tasks. </a:t>
            </a:r>
          </a:p>
          <a:p>
            <a:pPr marL="342900" indent="-342900" algn="just">
              <a:lnSpc>
                <a:spcPct val="150000"/>
              </a:lnSpc>
              <a:buFont typeface="Arial" panose="020B0604020202020204" pitchFamily="34" charset="0"/>
              <a:buChar char="•"/>
            </a:pPr>
            <a:r>
              <a:rPr lang="en-IN" sz="2400" b="0" i="0" dirty="0">
                <a:solidFill>
                  <a:schemeClr val="bg1"/>
                </a:solidFill>
                <a:effectLst/>
              </a:rPr>
              <a:t>datetime      :   Used for working with dates and times </a:t>
            </a:r>
          </a:p>
          <a:p>
            <a:pPr marL="342900" indent="-342900" algn="just">
              <a:lnSpc>
                <a:spcPct val="150000"/>
              </a:lnSpc>
              <a:buFont typeface="Arial" panose="020B0604020202020204" pitchFamily="34" charset="0"/>
              <a:buChar char="•"/>
            </a:pPr>
            <a:r>
              <a:rPr lang="en-IN" sz="2400" b="0" i="0" dirty="0" err="1">
                <a:solidFill>
                  <a:schemeClr val="bg1"/>
                </a:solidFill>
                <a:effectLst/>
              </a:rPr>
              <a:t>speech_recognition</a:t>
            </a:r>
            <a:r>
              <a:rPr lang="en-IN" sz="2400" b="0" i="0" dirty="0">
                <a:solidFill>
                  <a:schemeClr val="bg1"/>
                </a:solidFill>
                <a:effectLst/>
              </a:rPr>
              <a:t>     :   For speech recognition. </a:t>
            </a:r>
          </a:p>
        </p:txBody>
      </p:sp>
    </p:spTree>
    <p:extLst>
      <p:ext uri="{BB962C8B-B14F-4D97-AF65-F5344CB8AC3E}">
        <p14:creationId xmlns:p14="http://schemas.microsoft.com/office/powerpoint/2010/main" val="1638816931"/>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1C75D9-CC1B-8637-7995-680F58EFC5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68"/>
            <a:ext cx="12192000" cy="6871568"/>
          </a:xfrm>
          <a:prstGeom prst="rect">
            <a:avLst/>
          </a:prstGeom>
        </p:spPr>
      </p:pic>
      <p:sp>
        <p:nvSpPr>
          <p:cNvPr id="4" name="TextBox 3">
            <a:extLst>
              <a:ext uri="{FF2B5EF4-FFF2-40B4-BE49-F238E27FC236}">
                <a16:creationId xmlns:a16="http://schemas.microsoft.com/office/drawing/2014/main" id="{B4C4A9DE-D58B-26A8-EA0E-37C747890B2B}"/>
              </a:ext>
            </a:extLst>
          </p:cNvPr>
          <p:cNvSpPr txBox="1"/>
          <p:nvPr/>
        </p:nvSpPr>
        <p:spPr>
          <a:xfrm>
            <a:off x="423949" y="590205"/>
            <a:ext cx="9809018" cy="4641624"/>
          </a:xfrm>
          <a:prstGeom prst="rect">
            <a:avLst/>
          </a:prstGeom>
          <a:noFill/>
        </p:spPr>
        <p:txBody>
          <a:bodyPr wrap="square" rtlCol="0">
            <a:spAutoFit/>
          </a:bodyPr>
          <a:lstStyle/>
          <a:p>
            <a:pPr>
              <a:lnSpc>
                <a:spcPct val="150000"/>
              </a:lnSpc>
            </a:pPr>
            <a:r>
              <a:rPr lang="en-IN" sz="2400" b="0" i="0" dirty="0">
                <a:solidFill>
                  <a:schemeClr val="bg1"/>
                </a:solidFill>
                <a:effectLst/>
              </a:rPr>
              <a:t>Calendar                  :    Provides calendar-related functions. </a:t>
            </a:r>
          </a:p>
          <a:p>
            <a:pPr>
              <a:lnSpc>
                <a:spcPct val="150000"/>
              </a:lnSpc>
            </a:pPr>
            <a:r>
              <a:rPr lang="en-IN" sz="2400" b="0" i="0" dirty="0" err="1">
                <a:solidFill>
                  <a:schemeClr val="bg1"/>
                </a:solidFill>
                <a:effectLst/>
              </a:rPr>
              <a:t>plyer.notification</a:t>
            </a:r>
            <a:r>
              <a:rPr lang="en-IN" sz="2400" b="0" i="0" dirty="0">
                <a:solidFill>
                  <a:schemeClr val="bg1"/>
                </a:solidFill>
                <a:effectLst/>
              </a:rPr>
              <a:t>    :    Used for displaying notifications. </a:t>
            </a:r>
          </a:p>
          <a:p>
            <a:pPr>
              <a:lnSpc>
                <a:spcPct val="150000"/>
              </a:lnSpc>
            </a:pPr>
            <a:r>
              <a:rPr lang="en-IN" sz="2400" b="0" i="0" dirty="0" err="1">
                <a:solidFill>
                  <a:schemeClr val="bg1"/>
                </a:solidFill>
                <a:effectLst/>
              </a:rPr>
              <a:t>pygame.mixer</a:t>
            </a:r>
            <a:r>
              <a:rPr lang="en-IN" sz="2400" b="0" i="0" dirty="0">
                <a:solidFill>
                  <a:schemeClr val="bg1"/>
                </a:solidFill>
                <a:effectLst/>
              </a:rPr>
              <a:t>         :    Used for playing audio. </a:t>
            </a:r>
            <a:endParaRPr lang="en-IN" sz="2400" dirty="0">
              <a:solidFill>
                <a:schemeClr val="bg1"/>
              </a:solidFill>
            </a:endParaRPr>
          </a:p>
          <a:p>
            <a:pPr>
              <a:lnSpc>
                <a:spcPct val="150000"/>
              </a:lnSpc>
            </a:pPr>
            <a:r>
              <a:rPr lang="en-IN" sz="2400" b="0" i="0" dirty="0">
                <a:solidFill>
                  <a:schemeClr val="bg1"/>
                </a:solidFill>
                <a:effectLst/>
              </a:rPr>
              <a:t>Warnings                 :    Imported for avoiding warnings. </a:t>
            </a:r>
          </a:p>
          <a:p>
            <a:pPr>
              <a:lnSpc>
                <a:spcPct val="150000"/>
              </a:lnSpc>
            </a:pPr>
            <a:r>
              <a:rPr lang="en-IN" sz="2400" b="0" i="0" dirty="0" err="1">
                <a:solidFill>
                  <a:schemeClr val="bg1"/>
                </a:solidFill>
                <a:effectLst/>
              </a:rPr>
              <a:t>Pyjokes</a:t>
            </a:r>
            <a:r>
              <a:rPr lang="en-IN" sz="2400" b="0" i="0" dirty="0">
                <a:solidFill>
                  <a:schemeClr val="bg1"/>
                </a:solidFill>
                <a:effectLst/>
              </a:rPr>
              <a:t>                    :     To generate jokes. </a:t>
            </a:r>
          </a:p>
          <a:p>
            <a:pPr>
              <a:lnSpc>
                <a:spcPct val="150000"/>
              </a:lnSpc>
            </a:pPr>
            <a:r>
              <a:rPr lang="en-IN" sz="2400" b="0" i="0" dirty="0" err="1">
                <a:solidFill>
                  <a:schemeClr val="bg1"/>
                </a:solidFill>
                <a:effectLst/>
              </a:rPr>
              <a:t>Gtts</a:t>
            </a:r>
            <a:r>
              <a:rPr lang="en-IN" sz="2400" b="0" i="0" dirty="0">
                <a:solidFill>
                  <a:schemeClr val="bg1"/>
                </a:solidFill>
                <a:effectLst/>
              </a:rPr>
              <a:t>                           :    Google Text-to-Speech for text-to-speech convers </a:t>
            </a:r>
          </a:p>
          <a:p>
            <a:pPr>
              <a:lnSpc>
                <a:spcPct val="150000"/>
              </a:lnSpc>
            </a:pPr>
            <a:r>
              <a:rPr lang="en-IN" sz="2400" b="0" i="0" dirty="0">
                <a:solidFill>
                  <a:schemeClr val="bg1"/>
                </a:solidFill>
                <a:effectLst/>
              </a:rPr>
              <a:t>Pyttsx3                     :    Used for text-to-speech conversion:</a:t>
            </a:r>
          </a:p>
          <a:p>
            <a:pPr>
              <a:lnSpc>
                <a:spcPct val="150000"/>
              </a:lnSpc>
            </a:pPr>
            <a:r>
              <a:rPr lang="en-IN" sz="2400" b="0" i="0" dirty="0" err="1">
                <a:solidFill>
                  <a:schemeClr val="bg1"/>
                </a:solidFill>
                <a:effectLst/>
              </a:rPr>
              <a:t>Webbrowser</a:t>
            </a:r>
            <a:r>
              <a:rPr lang="en-IN" sz="2400" b="0" i="0" dirty="0">
                <a:solidFill>
                  <a:schemeClr val="bg1"/>
                </a:solidFill>
                <a:effectLst/>
              </a:rPr>
              <a:t>           :    Allows performing web searches. </a:t>
            </a:r>
            <a:endParaRPr lang="en-IN" sz="2400" dirty="0">
              <a:solidFill>
                <a:schemeClr val="bg1"/>
              </a:solidFill>
            </a:endParaRPr>
          </a:p>
        </p:txBody>
      </p:sp>
      <p:pic>
        <p:nvPicPr>
          <p:cNvPr id="6" name="Picture 5">
            <a:extLst>
              <a:ext uri="{FF2B5EF4-FFF2-40B4-BE49-F238E27FC236}">
                <a16:creationId xmlns:a16="http://schemas.microsoft.com/office/drawing/2014/main" id="{AF11B207-3EF8-1A30-8E44-AFA069286734}"/>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851198" y="605952"/>
            <a:ext cx="4160693" cy="2040438"/>
          </a:xfrm>
          <a:prstGeom prst="rect">
            <a:avLst/>
          </a:prstGeom>
        </p:spPr>
      </p:pic>
    </p:spTree>
    <p:extLst>
      <p:ext uri="{BB962C8B-B14F-4D97-AF65-F5344CB8AC3E}">
        <p14:creationId xmlns:p14="http://schemas.microsoft.com/office/powerpoint/2010/main" val="3356454391"/>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C18930-0AC4-D567-76DC-372A2AA67F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569"/>
            <a:ext cx="12192000" cy="6885137"/>
          </a:xfrm>
          <a:prstGeom prst="rect">
            <a:avLst/>
          </a:prstGeom>
        </p:spPr>
      </p:pic>
      <p:sp>
        <p:nvSpPr>
          <p:cNvPr id="4" name="TextBox 3">
            <a:extLst>
              <a:ext uri="{FF2B5EF4-FFF2-40B4-BE49-F238E27FC236}">
                <a16:creationId xmlns:a16="http://schemas.microsoft.com/office/drawing/2014/main" id="{74C441E4-AAE8-630E-DB75-2F3E247AB242}"/>
              </a:ext>
            </a:extLst>
          </p:cNvPr>
          <p:cNvSpPr txBox="1"/>
          <p:nvPr/>
        </p:nvSpPr>
        <p:spPr>
          <a:xfrm>
            <a:off x="469900" y="-482600"/>
            <a:ext cx="11023600" cy="5981125"/>
          </a:xfrm>
          <a:prstGeom prst="rect">
            <a:avLst/>
          </a:prstGeom>
          <a:noFill/>
        </p:spPr>
        <p:txBody>
          <a:bodyPr wrap="square" rtlCol="0">
            <a:spAutoFit/>
          </a:bodyPr>
          <a:lstStyle/>
          <a:p>
            <a:pPr algn="just">
              <a:lnSpc>
                <a:spcPct val="300000"/>
              </a:lnSpc>
            </a:pPr>
            <a:r>
              <a:rPr lang="en-US" sz="4000" b="1" i="0" u="sng" dirty="0">
                <a:solidFill>
                  <a:schemeClr val="bg1"/>
                </a:solidFill>
                <a:effectLst/>
              </a:rPr>
              <a:t>API Keys Used </a:t>
            </a:r>
          </a:p>
          <a:p>
            <a:pPr marL="342900" indent="-342900" algn="just">
              <a:spcBef>
                <a:spcPts val="2000"/>
              </a:spcBef>
              <a:spcAft>
                <a:spcPts val="2000"/>
              </a:spcAft>
              <a:buFont typeface="Arial" panose="020B0604020202020204" pitchFamily="34" charset="0"/>
              <a:buChar char="•"/>
            </a:pPr>
            <a:r>
              <a:rPr lang="en-US" sz="2500" b="1" i="0" u="sng" dirty="0" err="1">
                <a:solidFill>
                  <a:schemeClr val="bg1"/>
                </a:solidFill>
                <a:effectLst/>
              </a:rPr>
              <a:t>OpenWeather</a:t>
            </a:r>
            <a:r>
              <a:rPr lang="en-US" sz="2500" b="1" i="0" u="sng" dirty="0">
                <a:solidFill>
                  <a:schemeClr val="bg1"/>
                </a:solidFill>
                <a:effectLst/>
              </a:rPr>
              <a:t> API</a:t>
            </a:r>
            <a:r>
              <a:rPr lang="en-US" sz="2500" b="1" i="0" dirty="0">
                <a:solidFill>
                  <a:schemeClr val="bg1"/>
                </a:solidFill>
                <a:effectLst/>
              </a:rPr>
              <a:t>   </a:t>
            </a:r>
            <a:r>
              <a:rPr lang="en-US" sz="2400" b="0" i="0" dirty="0">
                <a:solidFill>
                  <a:schemeClr val="bg1"/>
                </a:solidFill>
                <a:effectLst/>
              </a:rPr>
              <a:t>:-  Used for </a:t>
            </a:r>
            <a:r>
              <a:rPr lang="en-US" sz="2400" b="0" i="0" dirty="0" err="1">
                <a:solidFill>
                  <a:schemeClr val="bg1"/>
                </a:solidFill>
                <a:effectLst/>
              </a:rPr>
              <a:t>Retriving</a:t>
            </a:r>
            <a:r>
              <a:rPr lang="en-US" sz="2400" b="0" i="0" dirty="0">
                <a:solidFill>
                  <a:schemeClr val="bg1"/>
                </a:solidFill>
                <a:effectLst/>
              </a:rPr>
              <a:t> Weather data. allows developers to easily  access a wide range of weather data for various locations .</a:t>
            </a:r>
          </a:p>
          <a:p>
            <a:pPr marL="342900" indent="-342900" algn="just">
              <a:spcAft>
                <a:spcPts val="2000"/>
              </a:spcAft>
              <a:buFont typeface="Arial" panose="020B0604020202020204" pitchFamily="34" charset="0"/>
              <a:buChar char="•"/>
            </a:pPr>
            <a:r>
              <a:rPr lang="en-US" sz="2500" b="1" i="0" u="sng" dirty="0">
                <a:solidFill>
                  <a:schemeClr val="bg1"/>
                </a:solidFill>
                <a:effectLst/>
              </a:rPr>
              <a:t>Twilio AP</a:t>
            </a:r>
            <a:r>
              <a:rPr lang="en-US" sz="2500" b="1" i="0" dirty="0">
                <a:solidFill>
                  <a:schemeClr val="bg1"/>
                </a:solidFill>
                <a:effectLst/>
              </a:rPr>
              <a:t>   </a:t>
            </a:r>
            <a:r>
              <a:rPr lang="en-US" sz="2400" b="0" i="0" dirty="0">
                <a:solidFill>
                  <a:schemeClr val="bg1"/>
                </a:solidFill>
                <a:effectLst/>
              </a:rPr>
              <a:t>:- The Twilio REST API allows you to query metadata about your account, phone numbers, calls, text messages, and recordings. </a:t>
            </a:r>
          </a:p>
          <a:p>
            <a:pPr marL="342900" indent="-342900" algn="just">
              <a:spcAft>
                <a:spcPts val="2000"/>
              </a:spcAft>
              <a:buFont typeface="Arial" panose="020B0604020202020204" pitchFamily="34" charset="0"/>
              <a:buChar char="•"/>
            </a:pPr>
            <a:r>
              <a:rPr lang="en-US" sz="2500" b="1" i="0" u="sng" dirty="0" err="1">
                <a:solidFill>
                  <a:schemeClr val="bg1"/>
                </a:solidFill>
                <a:effectLst/>
              </a:rPr>
              <a:t>wolframalpha</a:t>
            </a:r>
            <a:r>
              <a:rPr lang="en-US" sz="2500" b="1" i="0" u="sng" dirty="0">
                <a:solidFill>
                  <a:schemeClr val="bg1"/>
                </a:solidFill>
                <a:effectLst/>
              </a:rPr>
              <a:t> API</a:t>
            </a:r>
            <a:r>
              <a:rPr lang="en-US" sz="2500" b="1" i="0" dirty="0">
                <a:solidFill>
                  <a:schemeClr val="bg1"/>
                </a:solidFill>
                <a:effectLst/>
              </a:rPr>
              <a:t>   </a:t>
            </a:r>
            <a:r>
              <a:rPr lang="en-US" sz="2400" b="0" i="0" dirty="0">
                <a:solidFill>
                  <a:schemeClr val="bg1"/>
                </a:solidFill>
                <a:effectLst/>
              </a:rPr>
              <a:t>:- Integration with the Wolfram Alpha computational knowledge engine for </a:t>
            </a:r>
            <a:r>
              <a:rPr lang="en-US" sz="2400" b="0" i="0" dirty="0" err="1">
                <a:solidFill>
                  <a:schemeClr val="bg1"/>
                </a:solidFill>
                <a:effectLst/>
              </a:rPr>
              <a:t>peforming</a:t>
            </a:r>
            <a:r>
              <a:rPr lang="en-US" sz="2400" b="0" i="0" dirty="0">
                <a:solidFill>
                  <a:schemeClr val="bg1"/>
                </a:solidFill>
                <a:effectLst/>
              </a:rPr>
              <a:t> Mathematical calculations .</a:t>
            </a:r>
          </a:p>
          <a:p>
            <a:pPr marL="342900" indent="-342900" algn="just">
              <a:spcAft>
                <a:spcPts val="2000"/>
              </a:spcAft>
              <a:buFont typeface="Arial" panose="020B0604020202020204" pitchFamily="34" charset="0"/>
              <a:buChar char="•"/>
            </a:pPr>
            <a:r>
              <a:rPr lang="en-US" sz="2500" b="1" i="0" u="sng" dirty="0">
                <a:solidFill>
                  <a:schemeClr val="bg1"/>
                </a:solidFill>
                <a:effectLst/>
              </a:rPr>
              <a:t>News API </a:t>
            </a:r>
            <a:r>
              <a:rPr lang="en-US" sz="2500" b="1" i="0" dirty="0">
                <a:solidFill>
                  <a:schemeClr val="bg1"/>
                </a:solidFill>
                <a:effectLst/>
              </a:rPr>
              <a:t> </a:t>
            </a:r>
            <a:r>
              <a:rPr lang="en-US" sz="2400" b="0" i="0" dirty="0">
                <a:solidFill>
                  <a:schemeClr val="bg1"/>
                </a:solidFill>
                <a:effectLst/>
              </a:rPr>
              <a:t>:-  It is a simple JSON-based REST API for searching and retrieving news articles from all over the web.</a:t>
            </a:r>
            <a:endParaRPr lang="en-IN" sz="2400" dirty="0">
              <a:solidFill>
                <a:schemeClr val="bg1"/>
              </a:solidFill>
            </a:endParaRPr>
          </a:p>
        </p:txBody>
      </p:sp>
    </p:spTree>
    <p:extLst>
      <p:ext uri="{BB962C8B-B14F-4D97-AF65-F5344CB8AC3E}">
        <p14:creationId xmlns:p14="http://schemas.microsoft.com/office/powerpoint/2010/main" val="2330656898"/>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827</TotalTime>
  <Words>1919</Words>
  <Application>Microsoft Office PowerPoint</Application>
  <PresentationFormat>Widescreen</PresentationFormat>
  <Paragraphs>116</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RUSHITHA GUDIPUDI</dc:creator>
  <cp:lastModifiedBy>RUSHITHA GUDIPUDI</cp:lastModifiedBy>
  <cp:revision>57</cp:revision>
  <dcterms:created xsi:type="dcterms:W3CDTF">2023-09-11T08:41:06Z</dcterms:created>
  <dcterms:modified xsi:type="dcterms:W3CDTF">2023-09-14T14:38:33Z</dcterms:modified>
</cp:coreProperties>
</file>

<file path=docProps/thumbnail.jpeg>
</file>